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  <p:embeddedFont>
      <p:font typeface="Noto Sans Symbols"/>
      <p:regular r:id="rId88"/>
      <p:bold r:id="rId89"/>
    </p:embeddedFont>
    <p:embeddedFont>
      <p:font typeface="Carli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8996B3-035E-456A-B81C-D534AECF8DD6}">
  <a:tblStyle styleId="{E78996B3-035E-456A-B81C-D534AECF8DD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5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7.xml"/><Relationship Id="rId88" Type="http://schemas.openxmlformats.org/officeDocument/2006/relationships/font" Target="fonts/NotoSansSymbols-regular.fntdata"/><Relationship Id="rId43" Type="http://schemas.openxmlformats.org/officeDocument/2006/relationships/slide" Target="slides/slide36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NotoSansSymbols-bold.fntdata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1" Type="http://schemas.openxmlformats.org/officeDocument/2006/relationships/font" Target="fonts/Carlito-bold.fntdata"/><Relationship Id="rId90" Type="http://schemas.openxmlformats.org/officeDocument/2006/relationships/font" Target="fonts/Carlito-regular.fntdata"/><Relationship Id="rId93" Type="http://schemas.openxmlformats.org/officeDocument/2006/relationships/font" Target="fonts/Carlito-boldItalic.fntdata"/><Relationship Id="rId92" Type="http://schemas.openxmlformats.org/officeDocument/2006/relationships/font" Target="fonts/Carlito-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7ea3a8dfd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7ea3a8df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7eb6ed0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7eb6ed0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7eb6ed04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7eb6ed04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7eb6ed0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7eb6ed0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7eb6ed04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7eb6ed04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7eb6ed04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7eb6ed04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7eb6ed0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7eb6ed0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842d77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a842d77ceb_0_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842d77c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a842d77ceb_0_9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842d77ce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a842d77ceb_0_35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842d77ceb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a842d77ceb_0_27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7ea3a8dfd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7ea3a8dfd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842d77ce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842d77ce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a842d77ce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a842d77ce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a842d77ce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a842d77ce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842d77ce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842d77ce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a842d77ceb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a842d77ceb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842d77ce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842d77ce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a842d77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a842d77ceb_0_69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842d77ce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a842d77ce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a842d77ce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a842d77ce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a842d77ce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a842d77ce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7eb6ed0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a7eb6ed0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842d77ce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a842d77ce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a842d77ce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a842d77ce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a842d77ceb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a842d77ce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842d77ce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a842d77ce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a842d77ce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a842d77ce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842d77ceb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a842d77ce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a842d77ce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a842d77ceb_0_299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842d77ce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a842d77ceb_0_312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842d77ceb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a842d77ceb_0_332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a842d77ce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a842d77ceb_0_345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7eb6ed0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7eb6ed0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842d77ceb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a842d77ceb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842d77ceb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a842d77ceb_0_357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a842d77ceb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2a842d77ceb_0_369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842d77ce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a842d77ceb_0_383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a842d77ce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a842d77ceb_0_397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a842d77ceb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a842d77ceb_0_406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a842d77ce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a842d77ceb_0_42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a842d77ceb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a842d77ceb_0_427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a842d77ce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a842d77ceb_0_435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a842d77ce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a842d77ceb_0_451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7eb6ed04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a7eb6ed04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a842d77ceb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a842d77ceb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a842d77ceb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a842d77ceb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842d77ceb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a842d77ceb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a842d77ceb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a842d77ceb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a842d77ceb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a842d77ceb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a842d77ceb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a842d77ceb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842d77ceb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842d77ceb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a842d77ceb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a842d77ceb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a842d77ce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2a842d77ceb_0_46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a842d77ceb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a842d77ceb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7eb6ed0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a7eb6ed0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a842d77ce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2a842d77ceb_0_464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a842d77ceb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2a842d77ceb_0_484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a842d77ceb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a842d77ceb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a842d77ceb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a842d77ceb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a842d77ceb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2a842d77ceb_0_50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a842d77ce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2a842d77ceb_0_522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a842d77ceb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2a842d77ceb_0_554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2a842d77ceb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g2a842d77ceb_0_558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a842d77ceb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2a842d77ceb_0_562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a842d77ce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a842d77ceb_0_570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7eb6ed04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7eb6ed04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a842d77ceb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g2a842d77ceb_0_596:notes"/>
          <p:cNvSpPr/>
          <p:nvPr>
            <p:ph idx="2" type="sldImg"/>
          </p:nvPr>
        </p:nvSpPr>
        <p:spPr>
          <a:xfrm>
            <a:off x="2143125" y="685800"/>
            <a:ext cx="25719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7eb6ed04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a7eb6ed04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a7eb6ed0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a7eb6ed0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7eb6ed04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a7eb6ed04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7eb6ed04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7eb6ed04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 A" showMasterSp="0">
  <p:cSld name="Title Blue A">
    <p:bg>
      <p:bgPr>
        <a:solidFill>
          <a:srgbClr val="184A86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102020" y="0"/>
            <a:ext cx="2573100" cy="40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645830" y="4043172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432050" y="3831598"/>
            <a:ext cx="215100" cy="211500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645830" y="3714356"/>
            <a:ext cx="118200" cy="11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1421606" y="2688959"/>
            <a:ext cx="82296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421606" y="2386736"/>
            <a:ext cx="772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C7FD"/>
              </a:buClr>
              <a:buSzPts val="1200"/>
              <a:buNone/>
              <a:defRPr b="1" i="0" sz="12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2" type="body"/>
          </p:nvPr>
        </p:nvSpPr>
        <p:spPr>
          <a:xfrm>
            <a:off x="1431261" y="3583957"/>
            <a:ext cx="7712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grpSp>
        <p:nvGrpSpPr>
          <p:cNvPr id="65" name="Google Shape;65;p14"/>
          <p:cNvGrpSpPr/>
          <p:nvPr/>
        </p:nvGrpSpPr>
        <p:grpSpPr>
          <a:xfrm>
            <a:off x="1101405" y="4497277"/>
            <a:ext cx="794902" cy="297633"/>
            <a:chOff x="1314450" y="6391094"/>
            <a:chExt cx="1123377" cy="420623"/>
          </a:xfrm>
        </p:grpSpPr>
        <p:sp>
          <p:nvSpPr>
            <p:cNvPr id="66" name="Google Shape;66;p14"/>
            <p:cNvSpPr/>
            <p:nvPr/>
          </p:nvSpPr>
          <p:spPr>
            <a:xfrm>
              <a:off x="1314450" y="6396809"/>
              <a:ext cx="78581" cy="78581"/>
            </a:xfrm>
            <a:custGeom>
              <a:rect b="b" l="l" r="r" t="t"/>
              <a:pathLst>
                <a:path extrusionOk="0" h="78581" w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316545" y="6391094"/>
              <a:ext cx="995171" cy="420623"/>
            </a:xfrm>
            <a:custGeom>
              <a:rect b="b" l="l" r="r" t="t"/>
              <a:pathLst>
                <a:path extrusionOk="0" h="420623" w="995171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2358770" y="6728469"/>
              <a:ext cx="79057" cy="79057"/>
            </a:xfrm>
            <a:custGeom>
              <a:rect b="b" l="l" r="r" t="t"/>
              <a:pathLst>
                <a:path extrusionOk="0" h="79057" w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384869" y="6748090"/>
              <a:ext cx="30765" cy="39528"/>
            </a:xfrm>
            <a:custGeom>
              <a:rect b="b" l="l" r="r" t="t"/>
              <a:pathLst>
                <a:path extrusionOk="0" h="39528" w="30765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ed Text">
  <p:cSld name="Title and Bulleted 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30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55613" y="1203325"/>
            <a:ext cx="8228100" cy="3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2100"/>
              <a:buChar char="▪"/>
              <a:defRPr>
                <a:solidFill>
                  <a:srgbClr val="0071C5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/>
            </a:lvl2pPr>
            <a:lvl3pPr indent="-3429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/>
            </a:lvl3pPr>
            <a:lvl4pPr indent="-3302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body">
  <p:cSld name="1_Title and body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Blue" showMasterSp="0">
  <p:cSld name="Section Break Blue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428528" y="1605589"/>
            <a:ext cx="82581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28625" y="2961706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 showMasterSp="0">
  <p:cSld name="End Slide">
    <p:bg>
      <p:bgPr>
        <a:solidFill>
          <a:schemeClr val="accen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74962" y="1807331"/>
            <a:ext cx="3060081" cy="114104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8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8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Blue B" showMasterSp="0">
  <p:cSld name="1_Title Blue B">
    <p:bg>
      <p:bgPr>
        <a:solidFill>
          <a:srgbClr val="184A8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/>
        </p:nvSpPr>
        <p:spPr>
          <a:xfrm>
            <a:off x="1102020" y="0"/>
            <a:ext cx="2573100" cy="404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1421606" y="2386736"/>
            <a:ext cx="772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C7FD"/>
              </a:buClr>
              <a:buSzPts val="1200"/>
              <a:buNone/>
              <a:defRPr b="1" i="0" sz="1200">
                <a:solidFill>
                  <a:srgbClr val="00C7F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1421606" y="2688959"/>
            <a:ext cx="82296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  <a:defRPr sz="5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1431261" y="3583957"/>
            <a:ext cx="7712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>
            <a:off x="645830" y="4043172"/>
            <a:ext cx="455400" cy="45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432050" y="3831598"/>
            <a:ext cx="215100" cy="21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45830" y="3714356"/>
            <a:ext cx="118200" cy="118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19"/>
          <p:cNvGrpSpPr/>
          <p:nvPr/>
        </p:nvGrpSpPr>
        <p:grpSpPr>
          <a:xfrm>
            <a:off x="1101405" y="4497277"/>
            <a:ext cx="794902" cy="297633"/>
            <a:chOff x="1314450" y="6391094"/>
            <a:chExt cx="1123377" cy="420623"/>
          </a:xfrm>
        </p:grpSpPr>
        <p:sp>
          <p:nvSpPr>
            <p:cNvPr id="97" name="Google Shape;97;p19"/>
            <p:cNvSpPr/>
            <p:nvPr/>
          </p:nvSpPr>
          <p:spPr>
            <a:xfrm>
              <a:off x="1314450" y="6396809"/>
              <a:ext cx="78581" cy="78581"/>
            </a:xfrm>
            <a:custGeom>
              <a:rect b="b" l="l" r="r" t="t"/>
              <a:pathLst>
                <a:path extrusionOk="0" h="78581" w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1316545" y="6391094"/>
              <a:ext cx="995171" cy="420623"/>
            </a:xfrm>
            <a:custGeom>
              <a:rect b="b" l="l" r="r" t="t"/>
              <a:pathLst>
                <a:path extrusionOk="0" h="420623" w="995171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9"/>
            <p:cNvSpPr/>
            <p:nvPr/>
          </p:nvSpPr>
          <p:spPr>
            <a:xfrm>
              <a:off x="2358770" y="6728469"/>
              <a:ext cx="79057" cy="79057"/>
            </a:xfrm>
            <a:custGeom>
              <a:rect b="b" l="l" r="r" t="t"/>
              <a:pathLst>
                <a:path extrusionOk="0" h="79057" w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2384869" y="6748090"/>
              <a:ext cx="30765" cy="39528"/>
            </a:xfrm>
            <a:custGeom>
              <a:rect b="b" l="l" r="r" t="t"/>
              <a:pathLst>
                <a:path extrusionOk="0" h="39528" w="30765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" showMasterSp="0">
  <p:cSld name="Title Whi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099885" y="-21342"/>
            <a:ext cx="2573100" cy="4066200"/>
          </a:xfrm>
          <a:prstGeom prst="rect">
            <a:avLst/>
          </a:prstGeom>
          <a:solidFill>
            <a:srgbClr val="E7E7E7">
              <a:alpha val="3882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1421606" y="2688959"/>
            <a:ext cx="82296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5600"/>
              <a:buFont typeface="Arial"/>
              <a:buNone/>
              <a:defRPr sz="56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1421606" y="2386736"/>
            <a:ext cx="772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i="0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2" type="body"/>
          </p:nvPr>
        </p:nvSpPr>
        <p:spPr>
          <a:xfrm>
            <a:off x="1431261" y="3583957"/>
            <a:ext cx="77127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i="0"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/>
          <p:nvPr/>
        </p:nvSpPr>
        <p:spPr>
          <a:xfrm>
            <a:off x="645830" y="4043172"/>
            <a:ext cx="455400" cy="455400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432050" y="3831598"/>
            <a:ext cx="215100" cy="211500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645830" y="3714356"/>
            <a:ext cx="118200" cy="118200"/>
          </a:xfrm>
          <a:prstGeom prst="rect">
            <a:avLst/>
          </a:prstGeom>
          <a:solidFill>
            <a:srgbClr val="2872C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9885" y="4494565"/>
            <a:ext cx="773818" cy="288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">
  <p:cSld name="Title, Sub &amp;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28528" y="1604965"/>
            <a:ext cx="82581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28528" y="1209676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2 Content Columns">
  <p:cSld name="Title, Sub &amp; 2 Content Column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428625" y="1604963"/>
            <a:ext cx="39663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2" type="body"/>
          </p:nvPr>
        </p:nvSpPr>
        <p:spPr>
          <a:xfrm>
            <a:off x="4716835" y="1604963"/>
            <a:ext cx="39663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3" type="body"/>
          </p:nvPr>
        </p:nvSpPr>
        <p:spPr>
          <a:xfrm>
            <a:off x="428625" y="1209676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ntent Columns">
  <p:cSld name="Title &amp; 2 Content 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428625" y="1255052"/>
            <a:ext cx="39663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2 Pictures">
  <p:cSld name="Title, Sub, Content &amp; 2 Picture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28625" y="425420"/>
            <a:ext cx="4317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4956998" y="2234121"/>
            <a:ext cx="3501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2" type="body"/>
          </p:nvPr>
        </p:nvSpPr>
        <p:spPr>
          <a:xfrm>
            <a:off x="4956998" y="4446879"/>
            <a:ext cx="35016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312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/>
          <p:nvPr>
            <p:ph idx="3" type="pic"/>
          </p:nvPr>
        </p:nvSpPr>
        <p:spPr>
          <a:xfrm>
            <a:off x="4956998" y="428625"/>
            <a:ext cx="3501600" cy="17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6"/>
          <p:cNvSpPr/>
          <p:nvPr>
            <p:ph idx="4" type="pic"/>
          </p:nvPr>
        </p:nvSpPr>
        <p:spPr>
          <a:xfrm>
            <a:off x="4956998" y="2652796"/>
            <a:ext cx="3501600" cy="17859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6"/>
          <p:cNvSpPr txBox="1"/>
          <p:nvPr>
            <p:ph idx="5" type="body"/>
          </p:nvPr>
        </p:nvSpPr>
        <p:spPr>
          <a:xfrm>
            <a:off x="428625" y="1604964"/>
            <a:ext cx="43269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6" type="body"/>
          </p:nvPr>
        </p:nvSpPr>
        <p:spPr>
          <a:xfrm>
            <a:off x="428625" y="1209676"/>
            <a:ext cx="432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&amp; Picture">
  <p:cSld name="Title, Sub, Content &amp; Pictur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>
            <p:ph idx="2" type="pic"/>
          </p:nvPr>
        </p:nvSpPr>
        <p:spPr>
          <a:xfrm>
            <a:off x="4961285" y="0"/>
            <a:ext cx="3847200" cy="4812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7"/>
          <p:cNvSpPr txBox="1"/>
          <p:nvPr>
            <p:ph type="title"/>
          </p:nvPr>
        </p:nvSpPr>
        <p:spPr>
          <a:xfrm>
            <a:off x="428625" y="425420"/>
            <a:ext cx="4310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28625" y="1604964"/>
            <a:ext cx="4326900" cy="30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▪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3" type="body"/>
          </p:nvPr>
        </p:nvSpPr>
        <p:spPr>
          <a:xfrm>
            <a:off x="428625" y="1209676"/>
            <a:ext cx="43269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Full Page Picture">
  <p:cSld name="Title &amp; Full Page Pictur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/>
          <p:nvPr>
            <p:ph idx="2" type="pic"/>
          </p:nvPr>
        </p:nvSpPr>
        <p:spPr>
          <a:xfrm>
            <a:off x="-8464" y="0"/>
            <a:ext cx="8808300" cy="48012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428625" y="428625"/>
            <a:ext cx="82581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Quote">
  <p:cSld name="Title &amp; Quot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428626" y="428626"/>
            <a:ext cx="8266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000"/>
              <a:buFont typeface="Arial"/>
              <a:buNone/>
              <a:defRPr sz="30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428625" y="1194397"/>
            <a:ext cx="8258100" cy="27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428625" y="4096364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hart Example" showMasterSp="0">
  <p:cSld name="3_Chart Example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30"/>
          <p:cNvSpPr/>
          <p:nvPr/>
        </p:nvSpPr>
        <p:spPr>
          <a:xfrm>
            <a:off x="8806273" y="4805389"/>
            <a:ext cx="337500" cy="337500"/>
          </a:xfrm>
          <a:prstGeom prst="rect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0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428626" y="428626"/>
            <a:ext cx="8266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428625" y="1199862"/>
            <a:ext cx="8258100" cy="27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pic>
        <p:nvPicPr>
          <p:cNvPr descr="Image" id="154" name="Google Shape;15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>
            <p:ph idx="2" type="body"/>
          </p:nvPr>
        </p:nvSpPr>
        <p:spPr>
          <a:xfrm>
            <a:off x="428625" y="4107074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56" name="Google Shape;156;p30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White">
  <p:cSld name="Section Break Whit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428528" y="1605589"/>
            <a:ext cx="82581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3600"/>
              <a:buFont typeface="Arial"/>
              <a:buNone/>
              <a:defRPr sz="3600">
                <a:solidFill>
                  <a:srgbClr val="52525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idx="1" type="body"/>
          </p:nvPr>
        </p:nvSpPr>
        <p:spPr>
          <a:xfrm>
            <a:off x="428625" y="2954813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ight Blue" showMasterSp="0">
  <p:cSld name="Section Break Light Blue">
    <p:bg>
      <p:bgPr>
        <a:solidFill>
          <a:srgbClr val="0095BD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32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63" name="Google Shape;16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2"/>
          <p:cNvSpPr txBox="1"/>
          <p:nvPr/>
        </p:nvSpPr>
        <p:spPr>
          <a:xfrm>
            <a:off x="8957216" y="4903503"/>
            <a:ext cx="38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 txBox="1"/>
          <p:nvPr>
            <p:ph type="title"/>
          </p:nvPr>
        </p:nvSpPr>
        <p:spPr>
          <a:xfrm>
            <a:off x="428528" y="1605589"/>
            <a:ext cx="82581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428625" y="2973315"/>
            <a:ext cx="8266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" showMasterSp="0">
  <p:cSld name="Title, Sub &amp; Content Blue">
    <p:bg>
      <p:bgPr>
        <a:solidFill>
          <a:schemeClr val="dk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/>
          <p:nvPr/>
        </p:nvSpPr>
        <p:spPr>
          <a:xfrm>
            <a:off x="8806273" y="4803960"/>
            <a:ext cx="337500" cy="33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3"/>
          <p:cNvSpPr/>
          <p:nvPr/>
        </p:nvSpPr>
        <p:spPr>
          <a:xfrm>
            <a:off x="532481" y="1721894"/>
            <a:ext cx="239100" cy="239100"/>
          </a:xfrm>
          <a:prstGeom prst="rect">
            <a:avLst/>
          </a:prstGeom>
          <a:solidFill>
            <a:srgbClr val="00C7F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402609" y="1591738"/>
            <a:ext cx="130800" cy="130800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3"/>
          <p:cNvSpPr/>
          <p:nvPr/>
        </p:nvSpPr>
        <p:spPr>
          <a:xfrm>
            <a:off x="532481" y="1517306"/>
            <a:ext cx="74100" cy="74100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4360637" y="301919"/>
            <a:ext cx="4445700" cy="45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4" name="Google Shape;174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type="title"/>
          </p:nvPr>
        </p:nvSpPr>
        <p:spPr>
          <a:xfrm>
            <a:off x="761068" y="1908917"/>
            <a:ext cx="35892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2" showMasterSp="0">
  <p:cSld name="Title, Sub &amp; Content Blue 2">
    <p:bg>
      <p:bgPr>
        <a:solidFill>
          <a:schemeClr val="dk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8806273" y="4803960"/>
            <a:ext cx="337500" cy="33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4360637" y="301919"/>
            <a:ext cx="4445700" cy="450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4"/>
          <p:cNvSpPr/>
          <p:nvPr/>
        </p:nvSpPr>
        <p:spPr>
          <a:xfrm>
            <a:off x="530635" y="1721894"/>
            <a:ext cx="239100" cy="239100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4"/>
          <p:cNvSpPr/>
          <p:nvPr/>
        </p:nvSpPr>
        <p:spPr>
          <a:xfrm>
            <a:off x="400459" y="1591738"/>
            <a:ext cx="130800" cy="130800"/>
          </a:xfrm>
          <a:prstGeom prst="rect">
            <a:avLst/>
          </a:prstGeom>
          <a:solidFill>
            <a:srgbClr val="F6CB4B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530635" y="1517306"/>
            <a:ext cx="74100" cy="74100"/>
          </a:xfrm>
          <a:prstGeom prst="rect">
            <a:avLst/>
          </a:prstGeom>
          <a:solidFill>
            <a:srgbClr val="D9692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85" name="Google Shape;1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4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761068" y="1908917"/>
            <a:ext cx="35892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" showMasterSp="0">
  <p:cSld name="Title, Sub &amp; Content Light Blue">
    <p:bg>
      <p:bgPr>
        <a:solidFill>
          <a:schemeClr val="accen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/>
          <p:nvPr/>
        </p:nvSpPr>
        <p:spPr>
          <a:xfrm>
            <a:off x="8806273" y="4803960"/>
            <a:ext cx="337500" cy="33750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4360637" y="301919"/>
            <a:ext cx="4445700" cy="450270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93" name="Google Shape;19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8957216" y="4903503"/>
            <a:ext cx="38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530635" y="1721894"/>
            <a:ext cx="239100" cy="239100"/>
          </a:xfrm>
          <a:prstGeom prst="rect">
            <a:avLst/>
          </a:prstGeom>
          <a:solidFill>
            <a:srgbClr val="004A86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8B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5"/>
          <p:cNvSpPr/>
          <p:nvPr/>
        </p:nvSpPr>
        <p:spPr>
          <a:xfrm>
            <a:off x="400459" y="1591738"/>
            <a:ext cx="130800" cy="130800"/>
          </a:xfrm>
          <a:prstGeom prst="rect">
            <a:avLst/>
          </a:prstGeom>
          <a:solidFill>
            <a:srgbClr val="7BDE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530635" y="1517306"/>
            <a:ext cx="74100" cy="74100"/>
          </a:xfrm>
          <a:prstGeom prst="rect">
            <a:avLst/>
          </a:prstGeom>
          <a:solidFill>
            <a:srgbClr val="B4F0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5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00" name="Google Shape;200;p35"/>
          <p:cNvSpPr txBox="1"/>
          <p:nvPr>
            <p:ph type="title"/>
          </p:nvPr>
        </p:nvSpPr>
        <p:spPr>
          <a:xfrm>
            <a:off x="761068" y="1908917"/>
            <a:ext cx="35892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201" name="Google Shape;201;p35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, Content Gray">
  <p:cSld name="Title, Sub, Content Gray">
    <p:bg>
      <p:bgPr>
        <a:solidFill>
          <a:srgbClr val="F2F2F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8806273" y="4803960"/>
            <a:ext cx="337500" cy="3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6"/>
          <p:cNvSpPr/>
          <p:nvPr/>
        </p:nvSpPr>
        <p:spPr>
          <a:xfrm>
            <a:off x="4360637" y="301919"/>
            <a:ext cx="4445700" cy="45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6"/>
          <p:cNvSpPr/>
          <p:nvPr/>
        </p:nvSpPr>
        <p:spPr>
          <a:xfrm>
            <a:off x="4361289" y="301399"/>
            <a:ext cx="4445700" cy="450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100"/>
              <a:buChar char="▪"/>
              <a:defRPr>
                <a:solidFill>
                  <a:schemeClr val="lt2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415637" y="1908917"/>
            <a:ext cx="35745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sz="3000">
                <a:solidFill>
                  <a:schemeClr val="lt2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208" name="Google Shape;208;p36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/>
        </p:nvSpPr>
        <p:spPr>
          <a:xfrm>
            <a:off x="8931474" y="4934380"/>
            <a:ext cx="9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Blue 3" showMasterSp="0">
  <p:cSld name="Title, Sub &amp; Content Blue 3">
    <p:bg>
      <p:bgPr>
        <a:solidFill>
          <a:schemeClr val="accen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12" name="Google Shape;212;p37"/>
          <p:cNvSpPr txBox="1"/>
          <p:nvPr>
            <p:ph type="title"/>
          </p:nvPr>
        </p:nvSpPr>
        <p:spPr>
          <a:xfrm>
            <a:off x="415637" y="1908917"/>
            <a:ext cx="35745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14" name="Google Shape;214;p37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7"/>
          <p:cNvSpPr/>
          <p:nvPr/>
        </p:nvSpPr>
        <p:spPr>
          <a:xfrm>
            <a:off x="8806273" y="4805389"/>
            <a:ext cx="337500" cy="337500"/>
          </a:xfrm>
          <a:prstGeom prst="rect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7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7" name="Google Shape;2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 &amp; Content Light Blue 2" showMasterSp="0">
  <p:cSld name="Title, Sub &amp; Content Light Blue 2">
    <p:bg>
      <p:bgPr>
        <a:solidFill>
          <a:srgbClr val="0095BD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idx="1" type="body"/>
          </p:nvPr>
        </p:nvSpPr>
        <p:spPr>
          <a:xfrm>
            <a:off x="4795838" y="1481138"/>
            <a:ext cx="3639900" cy="2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00"/>
              <a:buChar char="▪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048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21" name="Google Shape;221;p38"/>
          <p:cNvSpPr txBox="1"/>
          <p:nvPr>
            <p:ph type="title"/>
          </p:nvPr>
        </p:nvSpPr>
        <p:spPr>
          <a:xfrm>
            <a:off x="415637" y="1908917"/>
            <a:ext cx="35745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2" type="body"/>
          </p:nvPr>
        </p:nvSpPr>
        <p:spPr>
          <a:xfrm>
            <a:off x="4795838" y="555172"/>
            <a:ext cx="3648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7pPr>
            <a:lvl8pPr indent="-228600" lvl="7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8pPr>
            <a:lvl9pPr indent="-228600" lvl="8" marL="4114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400"/>
              <a:buNone/>
              <a:defRPr/>
            </a:lvl9pPr>
          </a:lstStyle>
          <a:p/>
        </p:txBody>
      </p:sp>
      <p:sp>
        <p:nvSpPr>
          <p:cNvPr id="223" name="Google Shape;223;p38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25" name="Google Shape;22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White">
  <p:cSld name="Title &amp; Sub Whit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01195" y="1349285"/>
            <a:ext cx="2604300" cy="30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/>
          <p:nvPr>
            <p:ph type="title"/>
          </p:nvPr>
        </p:nvSpPr>
        <p:spPr>
          <a:xfrm>
            <a:off x="1083360" y="1437777"/>
            <a:ext cx="69774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>
                <a:solidFill>
                  <a:schemeClr val="accen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  <p:sp>
        <p:nvSpPr>
          <p:cNvPr id="230" name="Google Shape;230;p39"/>
          <p:cNvSpPr/>
          <p:nvPr/>
        </p:nvSpPr>
        <p:spPr>
          <a:xfrm>
            <a:off x="0" y="0"/>
            <a:ext cx="8802600" cy="33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9"/>
          <p:cNvSpPr/>
          <p:nvPr/>
        </p:nvSpPr>
        <p:spPr>
          <a:xfrm rot="5400000">
            <a:off x="-2233838" y="2233952"/>
            <a:ext cx="4805700" cy="33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Blue" showMasterSp="0">
  <p:cSld name="Title &amp; Sub Blue">
    <p:bg>
      <p:bgPr>
        <a:solidFill>
          <a:schemeClr val="dk2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/>
          <p:nvPr/>
        </p:nvSpPr>
        <p:spPr>
          <a:xfrm>
            <a:off x="353290" y="348095"/>
            <a:ext cx="8454300" cy="44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0"/>
          <p:cNvSpPr/>
          <p:nvPr/>
        </p:nvSpPr>
        <p:spPr>
          <a:xfrm>
            <a:off x="8807702" y="4803961"/>
            <a:ext cx="336300" cy="33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35" name="Google Shape;23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8957216" y="4903503"/>
            <a:ext cx="38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0"/>
          <p:cNvSpPr txBox="1"/>
          <p:nvPr>
            <p:ph type="title"/>
          </p:nvPr>
        </p:nvSpPr>
        <p:spPr>
          <a:xfrm>
            <a:off x="1083360" y="1437777"/>
            <a:ext cx="69774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 Light Blue" showMasterSp="0">
  <p:cSld name="Title &amp; Sub Light Blue">
    <p:bg>
      <p:bgPr>
        <a:solidFill>
          <a:srgbClr val="00C7FD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/>
          <p:nvPr/>
        </p:nvSpPr>
        <p:spPr>
          <a:xfrm>
            <a:off x="353290" y="348095"/>
            <a:ext cx="8454300" cy="445860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1"/>
          <p:cNvSpPr/>
          <p:nvPr/>
        </p:nvSpPr>
        <p:spPr>
          <a:xfrm>
            <a:off x="8807702" y="4803961"/>
            <a:ext cx="336300" cy="339600"/>
          </a:xfrm>
          <a:prstGeom prst="rect">
            <a:avLst/>
          </a:prstGeom>
          <a:solidFill>
            <a:srgbClr val="0095B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6FC5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42" name="Google Shape;24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63575" y="4907264"/>
            <a:ext cx="368437" cy="142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1"/>
          <p:cNvSpPr txBox="1"/>
          <p:nvPr/>
        </p:nvSpPr>
        <p:spPr>
          <a:xfrm>
            <a:off x="8957216" y="4903503"/>
            <a:ext cx="384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8911400" y="4701215"/>
            <a:ext cx="156000" cy="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1"/>
          <p:cNvSpPr txBox="1"/>
          <p:nvPr>
            <p:ph type="title"/>
          </p:nvPr>
        </p:nvSpPr>
        <p:spPr>
          <a:xfrm>
            <a:off x="1083360" y="1437777"/>
            <a:ext cx="6977400" cy="22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292982" y="173546"/>
            <a:ext cx="25581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1" i="0" sz="24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2031206" y="2230468"/>
            <a:ext cx="5399700" cy="22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SzPts val="21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rtl="0" algn="l"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rtl="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9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900"/>
              </a:spcBef>
              <a:spcAft>
                <a:spcPts val="0"/>
              </a:spcAft>
              <a:buSzPts val="12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49" name="Google Shape;249;p42"/>
          <p:cNvSpPr txBox="1"/>
          <p:nvPr>
            <p:ph idx="11" type="ftr"/>
          </p:nvPr>
        </p:nvSpPr>
        <p:spPr>
          <a:xfrm>
            <a:off x="8226456" y="4952048"/>
            <a:ext cx="859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0" name="Google Shape;250;p42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1" type="ftr"/>
          </p:nvPr>
        </p:nvSpPr>
        <p:spPr>
          <a:xfrm>
            <a:off x="8226456" y="4952048"/>
            <a:ext cx="859800" cy="1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4" name="Google Shape;254;p4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805588"/>
            <a:ext cx="8802600" cy="33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/>
          <p:nvPr/>
        </p:nvSpPr>
        <p:spPr>
          <a:xfrm rot="5400000">
            <a:off x="6568902" y="2233952"/>
            <a:ext cx="4805700" cy="337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44686" y="1143000"/>
            <a:ext cx="82296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▪"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44687" y="428625"/>
            <a:ext cx="82296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2500"/>
              <a:buFont typeface="Helvetica Neue"/>
              <a:buNone/>
              <a:defRPr b="1" i="0" sz="2500" u="none" cap="none" strike="noStrike">
                <a:solidFill>
                  <a:srgbClr val="53535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353100" y="4916051"/>
            <a:ext cx="357063" cy="13314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8931474" y="4934380"/>
            <a:ext cx="96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23.png"/><Relationship Id="rId11" Type="http://schemas.openxmlformats.org/officeDocument/2006/relationships/image" Target="../media/image37.png"/><Relationship Id="rId10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24.jpg"/><Relationship Id="rId8" Type="http://schemas.openxmlformats.org/officeDocument/2006/relationships/image" Target="../media/image27.png"/><Relationship Id="rId11" Type="http://schemas.openxmlformats.org/officeDocument/2006/relationships/image" Target="../media/image35.png"/><Relationship Id="rId10" Type="http://schemas.openxmlformats.org/officeDocument/2006/relationships/image" Target="../media/image39.png"/><Relationship Id="rId13" Type="http://schemas.openxmlformats.org/officeDocument/2006/relationships/image" Target="../media/image36.png"/><Relationship Id="rId12" Type="http://schemas.openxmlformats.org/officeDocument/2006/relationships/image" Target="../media/image42.png"/><Relationship Id="rId1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11" Type="http://schemas.openxmlformats.org/officeDocument/2006/relationships/image" Target="../media/image53.png"/><Relationship Id="rId10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62.png"/><Relationship Id="rId8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.png"/><Relationship Id="rId4" Type="http://schemas.openxmlformats.org/officeDocument/2006/relationships/image" Target="../media/image69.png"/><Relationship Id="rId5" Type="http://schemas.openxmlformats.org/officeDocument/2006/relationships/image" Target="../media/image7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71.png"/><Relationship Id="rId5" Type="http://schemas.openxmlformats.org/officeDocument/2006/relationships/image" Target="../media/image7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7.png"/><Relationship Id="rId4" Type="http://schemas.openxmlformats.org/officeDocument/2006/relationships/image" Target="../media/image72.png"/><Relationship Id="rId5" Type="http://schemas.openxmlformats.org/officeDocument/2006/relationships/image" Target="../media/image78.png"/><Relationship Id="rId6" Type="http://schemas.openxmlformats.org/officeDocument/2006/relationships/image" Target="../media/image84.png"/><Relationship Id="rId7" Type="http://schemas.openxmlformats.org/officeDocument/2006/relationships/image" Target="../media/image8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pynative.com/python-variables/" TargetMode="External"/><Relationship Id="rId4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pynative.com/python-data-types/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3.png"/><Relationship Id="rId4" Type="http://schemas.openxmlformats.org/officeDocument/2006/relationships/image" Target="../media/image8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5.png"/><Relationship Id="rId4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2.png"/><Relationship Id="rId4" Type="http://schemas.openxmlformats.org/officeDocument/2006/relationships/image" Target="../media/image82.png"/><Relationship Id="rId9" Type="http://schemas.openxmlformats.org/officeDocument/2006/relationships/image" Target="../media/image96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Relationship Id="rId7" Type="http://schemas.openxmlformats.org/officeDocument/2006/relationships/image" Target="../media/image99.png"/><Relationship Id="rId8" Type="http://schemas.openxmlformats.org/officeDocument/2006/relationships/image" Target="../media/image107.png"/><Relationship Id="rId11" Type="http://schemas.openxmlformats.org/officeDocument/2006/relationships/image" Target="../media/image98.png"/><Relationship Id="rId10" Type="http://schemas.openxmlformats.org/officeDocument/2006/relationships/image" Target="../media/image8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.png"/><Relationship Id="rId4" Type="http://schemas.openxmlformats.org/officeDocument/2006/relationships/image" Target="../media/image102.png"/><Relationship Id="rId5" Type="http://schemas.openxmlformats.org/officeDocument/2006/relationships/image" Target="../media/image94.png"/><Relationship Id="rId6" Type="http://schemas.openxmlformats.org/officeDocument/2006/relationships/image" Target="../media/image97.png"/><Relationship Id="rId7" Type="http://schemas.openxmlformats.org/officeDocument/2006/relationships/image" Target="../media/image10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4.png"/><Relationship Id="rId4" Type="http://schemas.openxmlformats.org/officeDocument/2006/relationships/image" Target="../media/image1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.png"/><Relationship Id="rId4" Type="http://schemas.openxmlformats.org/officeDocument/2006/relationships/image" Target="../media/image110.png"/><Relationship Id="rId9" Type="http://schemas.openxmlformats.org/officeDocument/2006/relationships/image" Target="../media/image111.png"/><Relationship Id="rId5" Type="http://schemas.openxmlformats.org/officeDocument/2006/relationships/image" Target="../media/image101.jpg"/><Relationship Id="rId6" Type="http://schemas.openxmlformats.org/officeDocument/2006/relationships/image" Target="../media/image104.png"/><Relationship Id="rId7" Type="http://schemas.openxmlformats.org/officeDocument/2006/relationships/image" Target="../media/image100.jpg"/><Relationship Id="rId8" Type="http://schemas.openxmlformats.org/officeDocument/2006/relationships/image" Target="../media/image103.png"/><Relationship Id="rId11" Type="http://schemas.openxmlformats.org/officeDocument/2006/relationships/image" Target="../media/image115.png"/><Relationship Id="rId10" Type="http://schemas.openxmlformats.org/officeDocument/2006/relationships/image" Target="../media/image117.png"/><Relationship Id="rId12" Type="http://schemas.openxmlformats.org/officeDocument/2006/relationships/image" Target="../media/image10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.png"/><Relationship Id="rId4" Type="http://schemas.openxmlformats.org/officeDocument/2006/relationships/image" Target="../media/image108.png"/><Relationship Id="rId9" Type="http://schemas.openxmlformats.org/officeDocument/2006/relationships/image" Target="../media/image128.png"/><Relationship Id="rId5" Type="http://schemas.openxmlformats.org/officeDocument/2006/relationships/image" Target="../media/image118.png"/><Relationship Id="rId6" Type="http://schemas.openxmlformats.org/officeDocument/2006/relationships/image" Target="../media/image116.png"/><Relationship Id="rId7" Type="http://schemas.openxmlformats.org/officeDocument/2006/relationships/image" Target="../media/image106.png"/><Relationship Id="rId8" Type="http://schemas.openxmlformats.org/officeDocument/2006/relationships/image" Target="../media/image112.png"/><Relationship Id="rId11" Type="http://schemas.openxmlformats.org/officeDocument/2006/relationships/image" Target="../media/image119.png"/><Relationship Id="rId10" Type="http://schemas.openxmlformats.org/officeDocument/2006/relationships/image" Target="../media/image124.png"/><Relationship Id="rId13" Type="http://schemas.openxmlformats.org/officeDocument/2006/relationships/image" Target="../media/image130.png"/><Relationship Id="rId12" Type="http://schemas.openxmlformats.org/officeDocument/2006/relationships/image" Target="../media/image125.png"/><Relationship Id="rId15" Type="http://schemas.openxmlformats.org/officeDocument/2006/relationships/image" Target="../media/image123.png"/><Relationship Id="rId14" Type="http://schemas.openxmlformats.org/officeDocument/2006/relationships/image" Target="../media/image12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.png"/><Relationship Id="rId4" Type="http://schemas.openxmlformats.org/officeDocument/2006/relationships/image" Target="../media/image127.png"/><Relationship Id="rId9" Type="http://schemas.openxmlformats.org/officeDocument/2006/relationships/image" Target="../media/image137.png"/><Relationship Id="rId5" Type="http://schemas.openxmlformats.org/officeDocument/2006/relationships/image" Target="../media/image121.png"/><Relationship Id="rId6" Type="http://schemas.openxmlformats.org/officeDocument/2006/relationships/image" Target="../media/image138.png"/><Relationship Id="rId7" Type="http://schemas.openxmlformats.org/officeDocument/2006/relationships/image" Target="../media/image134.jpg"/><Relationship Id="rId8" Type="http://schemas.openxmlformats.org/officeDocument/2006/relationships/image" Target="../media/image133.png"/><Relationship Id="rId11" Type="http://schemas.openxmlformats.org/officeDocument/2006/relationships/image" Target="../media/image136.png"/><Relationship Id="rId10" Type="http://schemas.openxmlformats.org/officeDocument/2006/relationships/image" Target="../media/image132.png"/><Relationship Id="rId12" Type="http://schemas.openxmlformats.org/officeDocument/2006/relationships/image" Target="../media/image1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naconda.com/products/distribution?ref=machinelearningnuggets.com#windows" TargetMode="External"/><Relationship Id="rId4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.png"/><Relationship Id="rId4" Type="http://schemas.openxmlformats.org/officeDocument/2006/relationships/image" Target="../media/image135.png"/><Relationship Id="rId5" Type="http://schemas.openxmlformats.org/officeDocument/2006/relationships/image" Target="../media/image140.png"/><Relationship Id="rId6" Type="http://schemas.openxmlformats.org/officeDocument/2006/relationships/image" Target="../media/image139.png"/><Relationship Id="rId7" Type="http://schemas.openxmlformats.org/officeDocument/2006/relationships/image" Target="../media/image14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>
            <p:ph type="title"/>
          </p:nvPr>
        </p:nvSpPr>
        <p:spPr>
          <a:xfrm>
            <a:off x="1270806" y="2690297"/>
            <a:ext cx="8229600" cy="81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Foundations of Python for AI &amp; ML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 txBox="1"/>
          <p:nvPr>
            <p:ph idx="1" type="body"/>
          </p:nvPr>
        </p:nvSpPr>
        <p:spPr>
          <a:xfrm>
            <a:off x="6779175" y="3285300"/>
            <a:ext cx="2193300" cy="22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00"/>
              <a:t>19,20 &amp; 21st December 2023</a:t>
            </a:r>
            <a:endParaRPr sz="1000"/>
          </a:p>
        </p:txBody>
      </p:sp>
      <p:sp>
        <p:nvSpPr>
          <p:cNvPr id="262" name="Google Shape;262;p44"/>
          <p:cNvSpPr txBox="1"/>
          <p:nvPr>
            <p:ph idx="2" type="body"/>
          </p:nvPr>
        </p:nvSpPr>
        <p:spPr>
          <a:xfrm>
            <a:off x="6141700" y="3686775"/>
            <a:ext cx="3173700" cy="59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Ms.K.S.Ghuge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5. Choose the installation location. You can leave it just as it is and click Next.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250" y="1637375"/>
            <a:ext cx="3857625" cy="30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4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4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6.  On the advanced installation option, choose the second option and click 'install' to start installing.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660" y="1579850"/>
            <a:ext cx="4085540" cy="3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5. Launch jupyter notebook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575" y="1712250"/>
            <a:ext cx="6255250" cy="27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In the upper right corner, click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[New]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-&gt;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[Python3]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to open the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Jupyter Notebook.</a:t>
            </a:r>
            <a:endParaRPr b="1"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75" y="1694350"/>
            <a:ext cx="4969300" cy="26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7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The notebook contains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cells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where you will write your code. To run code in the cell use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Shift + Enter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(creates a new cell) or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Ctrl + Enter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(doesn't create a new cell) or click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Run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(pointed below).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00" y="1928075"/>
            <a:ext cx="69723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To 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Rename 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your notebook, click on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 'Untitled'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and give it a name.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75" y="1803175"/>
            <a:ext cx="7431026" cy="21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9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367" name="Google Shape;367;p59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59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59"/>
          <p:cNvSpPr txBox="1"/>
          <p:nvPr>
            <p:ph type="title"/>
          </p:nvPr>
        </p:nvSpPr>
        <p:spPr>
          <a:xfrm>
            <a:off x="3830763" y="173546"/>
            <a:ext cx="32559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What is Python?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0" name="Google Shape;370;p59"/>
          <p:cNvSpPr txBox="1"/>
          <p:nvPr/>
        </p:nvSpPr>
        <p:spPr>
          <a:xfrm>
            <a:off x="1600200" y="1025153"/>
            <a:ext cx="7020000" cy="3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is a high-level programming language which is: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Interpreted: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is processed at runtime by the interpreter</a:t>
            </a:r>
            <a:r>
              <a:rPr lang="en" sz="17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. (Next Slide)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Interactive: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use a Python prompt and interact with the interpreter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directly to write your programs.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Object-Oriented: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supports Object-Oriented technique of programming.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Beginner’s Language: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is	 a	great	language	for	the	beginner-level programmers and supports the development of a wide range of applications.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71" name="Google Shape;371;p59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0"/>
          <p:cNvGrpSpPr/>
          <p:nvPr/>
        </p:nvGrpSpPr>
        <p:grpSpPr>
          <a:xfrm>
            <a:off x="1197864" y="759808"/>
            <a:ext cx="7321950" cy="2625650"/>
            <a:chOff x="1597152" y="1013078"/>
            <a:chExt cx="9762600" cy="3500866"/>
          </a:xfrm>
        </p:grpSpPr>
        <p:sp>
          <p:nvSpPr>
            <p:cNvPr id="377" name="Google Shape;377;p60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60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60"/>
            <p:cNvSpPr/>
            <p:nvPr/>
          </p:nvSpPr>
          <p:spPr>
            <a:xfrm>
              <a:off x="3204972" y="1987295"/>
              <a:ext cx="2793600" cy="4299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0"/>
            <p:cNvSpPr/>
            <p:nvPr/>
          </p:nvSpPr>
          <p:spPr>
            <a:xfrm>
              <a:off x="3241420" y="2022982"/>
              <a:ext cx="2667000" cy="304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0"/>
            <p:cNvSpPr/>
            <p:nvPr/>
          </p:nvSpPr>
          <p:spPr>
            <a:xfrm>
              <a:off x="3236595" y="2018283"/>
              <a:ext cx="2676525" cy="314325"/>
            </a:xfrm>
            <a:custGeom>
              <a:rect b="b" l="l" r="r" t="t"/>
              <a:pathLst>
                <a:path extrusionOk="0" h="314325" w="2676525">
                  <a:moveTo>
                    <a:pt x="0" y="314325"/>
                  </a:moveTo>
                  <a:lnTo>
                    <a:pt x="2676525" y="314325"/>
                  </a:lnTo>
                  <a:lnTo>
                    <a:pt x="2676525" y="0"/>
                  </a:lnTo>
                  <a:lnTo>
                    <a:pt x="0" y="0"/>
                  </a:lnTo>
                  <a:lnTo>
                    <a:pt x="0" y="314325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60"/>
            <p:cNvSpPr/>
            <p:nvPr/>
          </p:nvSpPr>
          <p:spPr>
            <a:xfrm>
              <a:off x="7153656" y="1993392"/>
              <a:ext cx="2804100" cy="443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60"/>
            <p:cNvSpPr/>
            <p:nvPr/>
          </p:nvSpPr>
          <p:spPr>
            <a:xfrm>
              <a:off x="7189089" y="2029714"/>
              <a:ext cx="2679600" cy="317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0"/>
            <p:cNvSpPr/>
            <p:nvPr/>
          </p:nvSpPr>
          <p:spPr>
            <a:xfrm>
              <a:off x="7184263" y="2025014"/>
              <a:ext cx="2689225" cy="327025"/>
            </a:xfrm>
            <a:custGeom>
              <a:rect b="b" l="l" r="r" t="t"/>
              <a:pathLst>
                <a:path extrusionOk="0" h="327025" w="2689225">
                  <a:moveTo>
                    <a:pt x="0" y="327025"/>
                  </a:moveTo>
                  <a:lnTo>
                    <a:pt x="2689225" y="327025"/>
                  </a:lnTo>
                  <a:lnTo>
                    <a:pt x="2689225" y="0"/>
                  </a:lnTo>
                  <a:lnTo>
                    <a:pt x="0" y="0"/>
                  </a:lnTo>
                  <a:lnTo>
                    <a:pt x="0" y="327025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0"/>
            <p:cNvSpPr/>
            <p:nvPr/>
          </p:nvSpPr>
          <p:spPr>
            <a:xfrm>
              <a:off x="3441191" y="3680459"/>
              <a:ext cx="2296800" cy="8199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60"/>
            <p:cNvSpPr/>
            <p:nvPr/>
          </p:nvSpPr>
          <p:spPr>
            <a:xfrm>
              <a:off x="3476752" y="3715753"/>
              <a:ext cx="2171700" cy="694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60"/>
            <p:cNvSpPr/>
            <p:nvPr/>
          </p:nvSpPr>
          <p:spPr>
            <a:xfrm>
              <a:off x="3471926" y="3711054"/>
              <a:ext cx="2181225" cy="704214"/>
            </a:xfrm>
            <a:custGeom>
              <a:rect b="b" l="l" r="r" t="t"/>
              <a:pathLst>
                <a:path extrusionOk="0" h="704214" w="2181225">
                  <a:moveTo>
                    <a:pt x="0" y="703973"/>
                  </a:moveTo>
                  <a:lnTo>
                    <a:pt x="2181225" y="703973"/>
                  </a:lnTo>
                  <a:lnTo>
                    <a:pt x="2181225" y="0"/>
                  </a:lnTo>
                  <a:lnTo>
                    <a:pt x="0" y="0"/>
                  </a:lnTo>
                  <a:lnTo>
                    <a:pt x="0" y="703973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0"/>
            <p:cNvSpPr/>
            <p:nvPr/>
          </p:nvSpPr>
          <p:spPr>
            <a:xfrm>
              <a:off x="7252716" y="3666744"/>
              <a:ext cx="2328600" cy="847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0"/>
            <p:cNvSpPr/>
            <p:nvPr/>
          </p:nvSpPr>
          <p:spPr>
            <a:xfrm>
              <a:off x="7288530" y="3702354"/>
              <a:ext cx="2203200" cy="7215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60"/>
            <p:cNvSpPr/>
            <p:nvPr/>
          </p:nvSpPr>
          <p:spPr>
            <a:xfrm>
              <a:off x="7283831" y="3697528"/>
              <a:ext cx="2212975" cy="731520"/>
            </a:xfrm>
            <a:custGeom>
              <a:rect b="b" l="l" r="r" t="t"/>
              <a:pathLst>
                <a:path extrusionOk="0" h="731520" w="2212975">
                  <a:moveTo>
                    <a:pt x="0" y="730961"/>
                  </a:moveTo>
                  <a:lnTo>
                    <a:pt x="2212721" y="730961"/>
                  </a:lnTo>
                  <a:lnTo>
                    <a:pt x="2212721" y="0"/>
                  </a:lnTo>
                  <a:lnTo>
                    <a:pt x="0" y="0"/>
                  </a:lnTo>
                  <a:lnTo>
                    <a:pt x="0" y="73096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60"/>
          <p:cNvSpPr txBox="1"/>
          <p:nvPr>
            <p:ph type="title"/>
          </p:nvPr>
        </p:nvSpPr>
        <p:spPr>
          <a:xfrm>
            <a:off x="3208971" y="173546"/>
            <a:ext cx="4764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Key Changes in Python 3.0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2" name="Google Shape;392;p60"/>
          <p:cNvSpPr txBox="1"/>
          <p:nvPr/>
        </p:nvSpPr>
        <p:spPr>
          <a:xfrm>
            <a:off x="1516189" y="970692"/>
            <a:ext cx="63444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700"/>
              <a:buFont typeface="Noto Sans Symbols"/>
              <a:buChar char="✦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Python 3, we should enclose the exception argument in parentheses.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3" name="Google Shape;393;p60"/>
          <p:cNvSpPr txBox="1"/>
          <p:nvPr/>
        </p:nvSpPr>
        <p:spPr>
          <a:xfrm>
            <a:off x="1516189" y="1976818"/>
            <a:ext cx="6457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700"/>
              <a:buFont typeface="Noto Sans Symbols"/>
              <a:buChar char="✦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Python 3, we have to use the </a:t>
            </a: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as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keyword now in the handling of  exceptions.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4" name="Google Shape;394;p60"/>
          <p:cNvSpPr txBox="1"/>
          <p:nvPr/>
        </p:nvSpPr>
        <p:spPr>
          <a:xfrm>
            <a:off x="2127218" y="1508817"/>
            <a:ext cx="2832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Old: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5" name="Google Shape;395;p60"/>
          <p:cNvSpPr txBox="1"/>
          <p:nvPr/>
        </p:nvSpPr>
        <p:spPr>
          <a:xfrm>
            <a:off x="2281046" y="2945606"/>
            <a:ext cx="2829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Old: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6" name="Google Shape;396;p60"/>
          <p:cNvSpPr txBox="1"/>
          <p:nvPr/>
        </p:nvSpPr>
        <p:spPr>
          <a:xfrm>
            <a:off x="5087588" y="2935985"/>
            <a:ext cx="350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New: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7" name="Google Shape;397;p60"/>
          <p:cNvSpPr txBox="1"/>
          <p:nvPr/>
        </p:nvSpPr>
        <p:spPr>
          <a:xfrm>
            <a:off x="5029962" y="1506568"/>
            <a:ext cx="3507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New: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98" name="Google Shape;398;p60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6286786" y="3058763"/>
            <a:ext cx="22836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Syntax</a:t>
            </a:r>
            <a:endParaRPr sz="3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62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409" name="Google Shape;409;p62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62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62"/>
          <p:cNvSpPr txBox="1"/>
          <p:nvPr>
            <p:ph type="title"/>
          </p:nvPr>
        </p:nvSpPr>
        <p:spPr>
          <a:xfrm>
            <a:off x="4093653" y="173546"/>
            <a:ext cx="2369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Basic Syntax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2" name="Google Shape;412;p62"/>
          <p:cNvSpPr txBox="1"/>
          <p:nvPr/>
        </p:nvSpPr>
        <p:spPr>
          <a:xfrm>
            <a:off x="237932" y="631005"/>
            <a:ext cx="61101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725">
            <a:spAutoFit/>
          </a:bodyPr>
          <a:lstStyle/>
          <a:p>
            <a:pPr indent="-215900" lvl="0" marL="22860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Indentation is used in Python to delimit blocks. The number of spaces  is	variable,	but	all	statements	within	the	same	block	must	be  indented  the  same amount. 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13" name="Google Shape;413;p62"/>
          <p:cNvSpPr txBox="1"/>
          <p:nvPr/>
        </p:nvSpPr>
        <p:spPr>
          <a:xfrm>
            <a:off x="237923" y="1512992"/>
            <a:ext cx="56481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header line for. compound statements, such as if, while, def, and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class should be terminated with a colon (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: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semicolon (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;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 is optional at the end of statement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14" name="Google Shape;414;p62"/>
          <p:cNvSpPr txBox="1"/>
          <p:nvPr/>
        </p:nvSpPr>
        <p:spPr>
          <a:xfrm>
            <a:off x="269325" y="2587900"/>
            <a:ext cx="4367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Printing to the Screen: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Reading Keyboard Input:</a:t>
            </a:r>
            <a:endParaRPr sz="1100"/>
          </a:p>
          <a:p>
            <a:pPr indent="-215900" lvl="0" marL="228600" marR="0" rtl="0" algn="l">
              <a:lnSpc>
                <a:spcPct val="1185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Comments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66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Single line: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66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Multiple lines: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spcBef>
                <a:spcPts val="5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files have extension 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.py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76200" lvl="0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None/>
            </a:pPr>
            <a:r>
              <a:t/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15" name="Google Shape;415;p62"/>
          <p:cNvGrpSpPr/>
          <p:nvPr/>
        </p:nvGrpSpPr>
        <p:grpSpPr>
          <a:xfrm>
            <a:off x="3879236" y="1512993"/>
            <a:ext cx="4835961" cy="3155894"/>
            <a:chOff x="4966715" y="1588008"/>
            <a:chExt cx="6447948" cy="4207859"/>
          </a:xfrm>
        </p:grpSpPr>
        <p:sp>
          <p:nvSpPr>
            <p:cNvPr id="416" name="Google Shape;416;p62"/>
            <p:cNvSpPr/>
            <p:nvPr/>
          </p:nvSpPr>
          <p:spPr>
            <a:xfrm>
              <a:off x="4971287" y="3582924"/>
              <a:ext cx="2404800" cy="387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62"/>
            <p:cNvSpPr/>
            <p:nvPr/>
          </p:nvSpPr>
          <p:spPr>
            <a:xfrm>
              <a:off x="5003291" y="3616197"/>
              <a:ext cx="2286000" cy="266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62"/>
            <p:cNvSpPr/>
            <p:nvPr/>
          </p:nvSpPr>
          <p:spPr>
            <a:xfrm>
              <a:off x="5000116" y="3613022"/>
              <a:ext cx="2292350" cy="273050"/>
            </a:xfrm>
            <a:custGeom>
              <a:rect b="b" l="l" r="r" t="t"/>
              <a:pathLst>
                <a:path extrusionOk="0" h="273050" w="2292350">
                  <a:moveTo>
                    <a:pt x="0" y="273050"/>
                  </a:moveTo>
                  <a:lnTo>
                    <a:pt x="2292350" y="273050"/>
                  </a:lnTo>
                  <a:lnTo>
                    <a:pt x="2292350" y="0"/>
                  </a:lnTo>
                  <a:lnTo>
                    <a:pt x="0" y="0"/>
                  </a:lnTo>
                  <a:lnTo>
                    <a:pt x="0" y="273050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62"/>
            <p:cNvSpPr/>
            <p:nvPr/>
          </p:nvSpPr>
          <p:spPr>
            <a:xfrm>
              <a:off x="4966715" y="3960875"/>
              <a:ext cx="3180600" cy="399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62"/>
            <p:cNvSpPr/>
            <p:nvPr/>
          </p:nvSpPr>
          <p:spPr>
            <a:xfrm>
              <a:off x="4999354" y="3993515"/>
              <a:ext cx="3060600" cy="279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62"/>
            <p:cNvSpPr/>
            <p:nvPr/>
          </p:nvSpPr>
          <p:spPr>
            <a:xfrm>
              <a:off x="4996179" y="3990340"/>
              <a:ext cx="3067050" cy="285750"/>
            </a:xfrm>
            <a:custGeom>
              <a:rect b="b" l="l" r="r" t="t"/>
              <a:pathLst>
                <a:path extrusionOk="0" h="285750" w="3067050">
                  <a:moveTo>
                    <a:pt x="0" y="285750"/>
                  </a:moveTo>
                  <a:lnTo>
                    <a:pt x="3067050" y="285750"/>
                  </a:lnTo>
                  <a:lnTo>
                    <a:pt x="3067050" y="0"/>
                  </a:lnTo>
                  <a:lnTo>
                    <a:pt x="0" y="0"/>
                  </a:lnTo>
                  <a:lnTo>
                    <a:pt x="0" y="285750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62"/>
            <p:cNvSpPr/>
            <p:nvPr/>
          </p:nvSpPr>
          <p:spPr>
            <a:xfrm>
              <a:off x="5387339" y="4689347"/>
              <a:ext cx="2049900" cy="414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62"/>
            <p:cNvSpPr/>
            <p:nvPr/>
          </p:nvSpPr>
          <p:spPr>
            <a:xfrm>
              <a:off x="5419978" y="4722482"/>
              <a:ext cx="1930500" cy="294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62"/>
            <p:cNvSpPr/>
            <p:nvPr/>
          </p:nvSpPr>
          <p:spPr>
            <a:xfrm>
              <a:off x="5416803" y="4719307"/>
              <a:ext cx="1936750" cy="301625"/>
            </a:xfrm>
            <a:custGeom>
              <a:rect b="b" l="l" r="r" t="t"/>
              <a:pathLst>
                <a:path extrusionOk="0" h="301625" w="1936750">
                  <a:moveTo>
                    <a:pt x="0" y="301256"/>
                  </a:moveTo>
                  <a:lnTo>
                    <a:pt x="1936750" y="301256"/>
                  </a:lnTo>
                  <a:lnTo>
                    <a:pt x="1936750" y="0"/>
                  </a:lnTo>
                  <a:lnTo>
                    <a:pt x="0" y="0"/>
                  </a:lnTo>
                  <a:lnTo>
                    <a:pt x="0" y="301256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62"/>
            <p:cNvSpPr/>
            <p:nvPr/>
          </p:nvSpPr>
          <p:spPr>
            <a:xfrm>
              <a:off x="5381243" y="5039867"/>
              <a:ext cx="3319200" cy="756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62"/>
            <p:cNvSpPr/>
            <p:nvPr/>
          </p:nvSpPr>
          <p:spPr>
            <a:xfrm>
              <a:off x="5413755" y="5072291"/>
              <a:ext cx="3200400" cy="636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62"/>
            <p:cNvSpPr/>
            <p:nvPr/>
          </p:nvSpPr>
          <p:spPr>
            <a:xfrm>
              <a:off x="5410580" y="5069116"/>
              <a:ext cx="3206750" cy="643254"/>
            </a:xfrm>
            <a:custGeom>
              <a:rect b="b" l="l" r="r" t="t"/>
              <a:pathLst>
                <a:path extrusionOk="0" h="643254" w="3206750">
                  <a:moveTo>
                    <a:pt x="0" y="643026"/>
                  </a:moveTo>
                  <a:lnTo>
                    <a:pt x="3206750" y="643026"/>
                  </a:lnTo>
                  <a:lnTo>
                    <a:pt x="3206750" y="0"/>
                  </a:lnTo>
                  <a:lnTo>
                    <a:pt x="0" y="0"/>
                  </a:lnTo>
                  <a:lnTo>
                    <a:pt x="0" y="643026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62"/>
            <p:cNvSpPr/>
            <p:nvPr/>
          </p:nvSpPr>
          <p:spPr>
            <a:xfrm>
              <a:off x="9389363" y="1588008"/>
              <a:ext cx="2025300" cy="16749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62"/>
            <p:cNvSpPr/>
            <p:nvPr/>
          </p:nvSpPr>
          <p:spPr>
            <a:xfrm>
              <a:off x="9425812" y="1623695"/>
              <a:ext cx="1899000" cy="15498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62"/>
            <p:cNvSpPr/>
            <p:nvPr/>
          </p:nvSpPr>
          <p:spPr>
            <a:xfrm>
              <a:off x="9420986" y="1618996"/>
              <a:ext cx="1908809" cy="1559560"/>
            </a:xfrm>
            <a:custGeom>
              <a:rect b="b" l="l" r="r" t="t"/>
              <a:pathLst>
                <a:path extrusionOk="0" h="1559560" w="1908809">
                  <a:moveTo>
                    <a:pt x="0" y="1559433"/>
                  </a:moveTo>
                  <a:lnTo>
                    <a:pt x="1908428" y="1559433"/>
                  </a:lnTo>
                  <a:lnTo>
                    <a:pt x="1908428" y="0"/>
                  </a:lnTo>
                  <a:lnTo>
                    <a:pt x="0" y="0"/>
                  </a:lnTo>
                  <a:lnTo>
                    <a:pt x="0" y="1559433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62"/>
          <p:cNvSpPr txBox="1"/>
          <p:nvPr/>
        </p:nvSpPr>
        <p:spPr>
          <a:xfrm>
            <a:off x="8381904" y="2128551"/>
            <a:ext cx="5340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lang="en" sz="12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Error!</a:t>
            </a:r>
            <a:endParaRPr sz="1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432" name="Google Shape;432;p62"/>
          <p:cNvSpPr txBox="1"/>
          <p:nvPr/>
        </p:nvSpPr>
        <p:spPr>
          <a:xfrm>
            <a:off x="7700200" y="4478121"/>
            <a:ext cx="397200" cy="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2"/>
          <p:cNvSpPr/>
          <p:nvPr/>
        </p:nvSpPr>
        <p:spPr>
          <a:xfrm>
            <a:off x="6709410" y="2523038"/>
            <a:ext cx="2005800" cy="1570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Day-1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Session 1: Introduction to Python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Overview of Python and its popularity in data science and machine learning.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Setting up a Python environment (Anaconda, Jupyter Notebooks).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256428" y="0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Variable 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189500" y="602300"/>
            <a:ext cx="8567700" cy="413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0789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Variables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in Python are reserved memory locations to store values. 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A Python variable is instantly created when you assign a value to it. 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-30789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The equal (=) sign is the assignment operator, and assigns the value to the variable with the 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481"/>
              <a:buFont typeface="Arial"/>
              <a:buNone/>
            </a:pP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syntax  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variable_name = value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.</a:t>
            </a:r>
            <a:endParaRPr b="1"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quantity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#integer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temp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45.8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#floating point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course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"Python"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string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" sz="1200">
                <a:solidFill>
                  <a:srgbClr val="990055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#list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quantity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course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arr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4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" name="Google Shape;4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5" y="998850"/>
            <a:ext cx="8022874" cy="36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5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1. Integer Variable: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2.Float Variable:</a:t>
            </a:r>
            <a:endParaRPr b="1"/>
          </a:p>
        </p:txBody>
      </p:sp>
      <p:pic>
        <p:nvPicPr>
          <p:cNvPr id="453" name="Google Shape;4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775" y="1142925"/>
            <a:ext cx="5467724" cy="10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25" y="2484975"/>
            <a:ext cx="3202350" cy="14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6"/>
          <p:cNvSpPr txBox="1"/>
          <p:nvPr>
            <p:ph idx="1" type="body"/>
          </p:nvPr>
        </p:nvSpPr>
        <p:spPr>
          <a:xfrm>
            <a:off x="199075" y="69603"/>
            <a:ext cx="8258100" cy="469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3. String Variable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4. Boolean Variable </a:t>
            </a:r>
            <a:endParaRPr/>
          </a:p>
        </p:txBody>
      </p:sp>
      <p:pic>
        <p:nvPicPr>
          <p:cNvPr id="460" name="Google Shape;460;p66"/>
          <p:cNvPicPr preferRelativeResize="0"/>
          <p:nvPr/>
        </p:nvPicPr>
        <p:blipFill rotWithShape="1">
          <a:blip r:embed="rId3">
            <a:alphaModFix/>
          </a:blip>
          <a:srcRect b="0" l="0" r="11378" t="0"/>
          <a:stretch/>
        </p:blipFill>
        <p:spPr>
          <a:xfrm>
            <a:off x="3128650" y="69600"/>
            <a:ext cx="3946050" cy="17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650" y="2275375"/>
            <a:ext cx="4299601" cy="18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7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7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5. Multiple Assignments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6.Constant Convention   </a:t>
            </a:r>
            <a:endParaRPr/>
          </a:p>
        </p:txBody>
      </p:sp>
      <p:pic>
        <p:nvPicPr>
          <p:cNvPr id="468" name="Google Shape;4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350" y="1061200"/>
            <a:ext cx="3297450" cy="16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950" y="3028603"/>
            <a:ext cx="3686174" cy="1567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idx="1" type="body"/>
          </p:nvPr>
        </p:nvSpPr>
        <p:spPr>
          <a:xfrm>
            <a:off x="428525" y="210328"/>
            <a:ext cx="8258100" cy="44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7.</a:t>
            </a:r>
            <a:r>
              <a:rPr lang="en"/>
              <a:t> Deleting the Variable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In Python, you can also delete a variable when it is no longer needed. This frees up memory resources. You can use the del keyword followed by the variable name to delete it.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Location = "New York"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print(Location)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del Location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print("Location variable is deleted")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print(Location)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69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480" name="Google Shape;480;p69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69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69"/>
          <p:cNvSpPr txBox="1"/>
          <p:nvPr>
            <p:ph type="title"/>
          </p:nvPr>
        </p:nvSpPr>
        <p:spPr>
          <a:xfrm>
            <a:off x="4287964" y="173546"/>
            <a:ext cx="2398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3" name="Google Shape;483;p69"/>
          <p:cNvSpPr txBox="1"/>
          <p:nvPr/>
        </p:nvSpPr>
        <p:spPr>
          <a:xfrm>
            <a:off x="439997" y="935247"/>
            <a:ext cx="43566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is dynamically typed. You do not need to  declare variables!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	declaration	happens	automatically	when  you assign a value to a variable.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Variables can change type, simply by assigning  them a new value of a different type.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allows you to assign a single value to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several variables simultaneously.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also assign multiple objects to multiple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variables.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484" name="Google Shape;484;p69"/>
          <p:cNvGrpSpPr/>
          <p:nvPr/>
        </p:nvGrpSpPr>
        <p:grpSpPr>
          <a:xfrm>
            <a:off x="5190192" y="1249255"/>
            <a:ext cx="2951118" cy="2644974"/>
            <a:chOff x="7659623" y="1792223"/>
            <a:chExt cx="3934824" cy="3526632"/>
          </a:xfrm>
        </p:grpSpPr>
        <p:sp>
          <p:nvSpPr>
            <p:cNvPr id="485" name="Google Shape;485;p69"/>
            <p:cNvSpPr/>
            <p:nvPr/>
          </p:nvSpPr>
          <p:spPr>
            <a:xfrm>
              <a:off x="7661147" y="1792223"/>
              <a:ext cx="3933300" cy="938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69"/>
            <p:cNvSpPr/>
            <p:nvPr/>
          </p:nvSpPr>
          <p:spPr>
            <a:xfrm>
              <a:off x="7697215" y="1828037"/>
              <a:ext cx="3807900" cy="812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69"/>
            <p:cNvSpPr/>
            <p:nvPr/>
          </p:nvSpPr>
          <p:spPr>
            <a:xfrm>
              <a:off x="7692516" y="1823211"/>
              <a:ext cx="3817620" cy="822325"/>
            </a:xfrm>
            <a:custGeom>
              <a:rect b="b" l="l" r="r" t="t"/>
              <a:pathLst>
                <a:path extrusionOk="0" h="822325" w="3817620">
                  <a:moveTo>
                    <a:pt x="0" y="822325"/>
                  </a:moveTo>
                  <a:lnTo>
                    <a:pt x="3817492" y="822325"/>
                  </a:lnTo>
                  <a:lnTo>
                    <a:pt x="3817492" y="0"/>
                  </a:lnTo>
                  <a:lnTo>
                    <a:pt x="0" y="0"/>
                  </a:lnTo>
                  <a:lnTo>
                    <a:pt x="0" y="8223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69"/>
            <p:cNvSpPr/>
            <p:nvPr/>
          </p:nvSpPr>
          <p:spPr>
            <a:xfrm>
              <a:off x="7673339" y="3252215"/>
              <a:ext cx="1879200" cy="557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69"/>
            <p:cNvSpPr/>
            <p:nvPr/>
          </p:nvSpPr>
          <p:spPr>
            <a:xfrm>
              <a:off x="7709280" y="3288537"/>
              <a:ext cx="1752600" cy="431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69"/>
            <p:cNvSpPr/>
            <p:nvPr/>
          </p:nvSpPr>
          <p:spPr>
            <a:xfrm>
              <a:off x="7704581" y="3283838"/>
              <a:ext cx="1762125" cy="441325"/>
            </a:xfrm>
            <a:custGeom>
              <a:rect b="b" l="l" r="r" t="t"/>
              <a:pathLst>
                <a:path extrusionOk="0" h="441325" w="1762125">
                  <a:moveTo>
                    <a:pt x="0" y="441325"/>
                  </a:moveTo>
                  <a:lnTo>
                    <a:pt x="1762125" y="441325"/>
                  </a:lnTo>
                  <a:lnTo>
                    <a:pt x="1762125" y="0"/>
                  </a:lnTo>
                  <a:lnTo>
                    <a:pt x="0" y="0"/>
                  </a:lnTo>
                  <a:lnTo>
                    <a:pt x="0" y="4413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69"/>
            <p:cNvSpPr/>
            <p:nvPr/>
          </p:nvSpPr>
          <p:spPr>
            <a:xfrm>
              <a:off x="7662671" y="4046219"/>
              <a:ext cx="1498200" cy="419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69"/>
            <p:cNvSpPr/>
            <p:nvPr/>
          </p:nvSpPr>
          <p:spPr>
            <a:xfrm>
              <a:off x="7698612" y="4081767"/>
              <a:ext cx="1371600" cy="294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69"/>
            <p:cNvSpPr/>
            <p:nvPr/>
          </p:nvSpPr>
          <p:spPr>
            <a:xfrm>
              <a:off x="7693913" y="4077068"/>
              <a:ext cx="1381125" cy="304164"/>
            </a:xfrm>
            <a:custGeom>
              <a:rect b="b" l="l" r="r" t="t"/>
              <a:pathLst>
                <a:path extrusionOk="0" h="304164" w="1381125">
                  <a:moveTo>
                    <a:pt x="0" y="303796"/>
                  </a:moveTo>
                  <a:lnTo>
                    <a:pt x="1381125" y="303796"/>
                  </a:lnTo>
                  <a:lnTo>
                    <a:pt x="1381125" y="0"/>
                  </a:lnTo>
                  <a:lnTo>
                    <a:pt x="0" y="0"/>
                  </a:lnTo>
                  <a:lnTo>
                    <a:pt x="0" y="303796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69"/>
            <p:cNvSpPr/>
            <p:nvPr/>
          </p:nvSpPr>
          <p:spPr>
            <a:xfrm>
              <a:off x="7659623" y="4867655"/>
              <a:ext cx="2258700" cy="4512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69"/>
            <p:cNvSpPr/>
            <p:nvPr/>
          </p:nvSpPr>
          <p:spPr>
            <a:xfrm>
              <a:off x="7694929" y="4904193"/>
              <a:ext cx="2133600" cy="324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69"/>
            <p:cNvSpPr/>
            <p:nvPr/>
          </p:nvSpPr>
          <p:spPr>
            <a:xfrm>
              <a:off x="7690103" y="4899367"/>
              <a:ext cx="2143125" cy="334010"/>
            </a:xfrm>
            <a:custGeom>
              <a:rect b="b" l="l" r="r" t="t"/>
              <a:pathLst>
                <a:path extrusionOk="0" h="334010" w="2143125">
                  <a:moveTo>
                    <a:pt x="0" y="333921"/>
                  </a:moveTo>
                  <a:lnTo>
                    <a:pt x="2143125" y="333921"/>
                  </a:lnTo>
                  <a:lnTo>
                    <a:pt x="2143125" y="0"/>
                  </a:lnTo>
                  <a:lnTo>
                    <a:pt x="0" y="0"/>
                  </a:lnTo>
                  <a:lnTo>
                    <a:pt x="0" y="333921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7" name="Google Shape;497;p69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42575" y="84451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Rules to define identifiers in Python:</a:t>
            </a:r>
            <a:endParaRPr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246975" y="517851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25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1. The only allowed characters in Python are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alphabet symbols(either lower case or upper case)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digits(0 to 9)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underscore symbol(_)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By mistake if we are using any other symbol like $ then we will get syntax error.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cash = 10 √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ca$h =20 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2. Identifier should not starts with digit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123total 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total123 √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25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25"/>
          </a:p>
        </p:txBody>
      </p:sp>
      <p:sp>
        <p:nvSpPr>
          <p:cNvPr id="504" name="Google Shape;504;p70"/>
          <p:cNvSpPr txBox="1"/>
          <p:nvPr>
            <p:ph idx="2" type="body"/>
          </p:nvPr>
        </p:nvSpPr>
        <p:spPr>
          <a:xfrm>
            <a:off x="4917610" y="1062777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3. Identifiers are case sensitive. Of course Python language is case sensitive language.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total=10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TOTAL=999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print(total) #10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print(TOTAL) #999</a:t>
            </a:r>
            <a:endParaRPr b="1"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1"/>
          <p:cNvSpPr txBox="1"/>
          <p:nvPr>
            <p:ph idx="1" type="body"/>
          </p:nvPr>
        </p:nvSpPr>
        <p:spPr>
          <a:xfrm>
            <a:off x="42862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Q. Which of the following are valid Python identifiers?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/>
              <a:t>1) 123total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 2) total123 √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3) java2share √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4) ca$h 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5) _abc_abc_ √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6) def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 7) if </a:t>
            </a:r>
            <a:endParaRPr b="1"/>
          </a:p>
        </p:txBody>
      </p:sp>
      <p:sp>
        <p:nvSpPr>
          <p:cNvPr id="511" name="Google Shape;511;p71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2"/>
          <p:cNvSpPr txBox="1"/>
          <p:nvPr>
            <p:ph type="title"/>
          </p:nvPr>
        </p:nvSpPr>
        <p:spPr>
          <a:xfrm>
            <a:off x="371250" y="74901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Keywords</a:t>
            </a:r>
            <a:endParaRPr/>
          </a:p>
        </p:txBody>
      </p:sp>
      <p:sp>
        <p:nvSpPr>
          <p:cNvPr id="517" name="Google Shape;517;p72"/>
          <p:cNvSpPr txBox="1"/>
          <p:nvPr>
            <p:ph idx="1" type="body"/>
          </p:nvPr>
        </p:nvSpPr>
        <p:spPr>
          <a:xfrm>
            <a:off x="275650" y="564075"/>
            <a:ext cx="3966300" cy="42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sz="1691"/>
              <a:t>n Python some words are reserved to represent some meaning or functionality.</a:t>
            </a:r>
            <a:endParaRPr sz="169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91"/>
              <a:t> Such type of words are called Reserved words. </a:t>
            </a:r>
            <a:endParaRPr sz="169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91"/>
              <a:t>There are 33 reserved words available in Python.  </a:t>
            </a:r>
            <a:endParaRPr sz="1691"/>
          </a:p>
          <a:p>
            <a:pPr indent="-291585" lvl="0" marL="457200" rtl="0" algn="l">
              <a:spcBef>
                <a:spcPts val="900"/>
              </a:spcBef>
              <a:spcAft>
                <a:spcPts val="0"/>
              </a:spcAft>
              <a:buClr>
                <a:srgbClr val="980000"/>
              </a:buClr>
              <a:buSzPts val="992"/>
              <a:buChar char="▪"/>
            </a:pPr>
            <a:r>
              <a:rPr lang="en" sz="1691">
                <a:solidFill>
                  <a:srgbClr val="980000"/>
                </a:solidFill>
              </a:rPr>
              <a:t>True,False,None </a:t>
            </a:r>
            <a:endParaRPr sz="1691">
              <a:solidFill>
                <a:srgbClr val="980000"/>
              </a:solidFill>
            </a:endParaRPr>
          </a:p>
          <a:p>
            <a:pPr indent="-291585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92"/>
              <a:buChar char="▪"/>
            </a:pPr>
            <a:r>
              <a:rPr lang="en" sz="1691">
                <a:solidFill>
                  <a:srgbClr val="980000"/>
                </a:solidFill>
              </a:rPr>
              <a:t> and, or ,not,is </a:t>
            </a:r>
            <a:endParaRPr sz="1691">
              <a:solidFill>
                <a:srgbClr val="980000"/>
              </a:solidFill>
            </a:endParaRPr>
          </a:p>
          <a:p>
            <a:pPr indent="-291585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92"/>
              <a:buChar char="▪"/>
            </a:pPr>
            <a:r>
              <a:rPr lang="en" sz="1691">
                <a:solidFill>
                  <a:srgbClr val="980000"/>
                </a:solidFill>
              </a:rPr>
              <a:t> if,elif,else  while,for,break,continue,return,in,yield  </a:t>
            </a:r>
            <a:endParaRPr sz="1691">
              <a:solidFill>
                <a:srgbClr val="980000"/>
              </a:solidFill>
            </a:endParaRPr>
          </a:p>
          <a:p>
            <a:pPr indent="-291585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992"/>
              <a:buChar char="▪"/>
            </a:pPr>
            <a:r>
              <a:rPr lang="en" sz="1691">
                <a:solidFill>
                  <a:srgbClr val="980000"/>
                </a:solidFill>
              </a:rPr>
              <a:t>try,except,finally,raise,assert  import,from,as,class,def,pass,global,nonlocal,lambda,del,with </a:t>
            </a:r>
            <a:endParaRPr sz="1691">
              <a:solidFill>
                <a:srgbClr val="980000"/>
              </a:solidFill>
            </a:endParaRPr>
          </a:p>
        </p:txBody>
      </p:sp>
      <p:sp>
        <p:nvSpPr>
          <p:cNvPr id="518" name="Google Shape;518;p72"/>
          <p:cNvSpPr txBox="1"/>
          <p:nvPr>
            <p:ph idx="2" type="body"/>
          </p:nvPr>
        </p:nvSpPr>
        <p:spPr>
          <a:xfrm>
            <a:off x="4663060" y="643176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5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1. All Reserved words in Python contain only alphabet symbols.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Except the following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3 reserved words, all contain only lower case alphabet symbols. 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True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 False 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None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Eg: a= true  a=True √ 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&gt;&gt;&gt; import keyword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&gt;&gt;&gt; keyword.kwlist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['False', 'None', 'True', 'and', 'as', 'assert', 'break', 'class', 'continue', 'def', 'del', 'elif', 'else', 'except', 'finally', 'for', 'from', 'global', 'if', 'import', 'in', 'is', 'lambda', 'nonlocal', 'not', 'or', 'pass', 'raise', 'return', 'try', 'while', 'with', 'yield']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71025" cy="48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863" y="0"/>
            <a:ext cx="960875" cy="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975" y="4307700"/>
            <a:ext cx="130605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3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in Python</a:t>
            </a:r>
            <a:endParaRPr/>
          </a:p>
        </p:txBody>
      </p:sp>
      <p:sp>
        <p:nvSpPr>
          <p:cNvPr id="524" name="Google Shape;524;p73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13" y="1010475"/>
            <a:ext cx="6486525" cy="35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4"/>
          <p:cNvSpPr txBox="1"/>
          <p:nvPr/>
        </p:nvSpPr>
        <p:spPr>
          <a:xfrm>
            <a:off x="0" y="0"/>
            <a:ext cx="86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4"/>
          <p:cNvSpPr txBox="1"/>
          <p:nvPr>
            <p:ph type="title"/>
          </p:nvPr>
        </p:nvSpPr>
        <p:spPr>
          <a:xfrm>
            <a:off x="428528" y="0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Data Types in Python</a:t>
            </a:r>
            <a:endParaRPr/>
          </a:p>
        </p:txBody>
      </p:sp>
      <p:sp>
        <p:nvSpPr>
          <p:cNvPr id="532" name="Google Shape;532;p74"/>
          <p:cNvSpPr txBox="1"/>
          <p:nvPr>
            <p:ph idx="1" type="body"/>
          </p:nvPr>
        </p:nvSpPr>
        <p:spPr>
          <a:xfrm>
            <a:off x="323378" y="509365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98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▪"/>
            </a:pPr>
            <a:r>
              <a:rPr lang="en" sz="1595">
                <a:solidFill>
                  <a:schemeClr val="dk1"/>
                </a:solidFill>
              </a:rPr>
              <a:t>Data Type represent the type of data present inside a variable.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▪"/>
            </a:pPr>
            <a:r>
              <a:rPr lang="en" sz="1595">
                <a:solidFill>
                  <a:schemeClr val="dk1"/>
                </a:solidFill>
              </a:rPr>
              <a:t>In Python we are not required to specify the type explicitly. Based on value provided,the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▪"/>
            </a:pPr>
            <a:r>
              <a:rPr lang="en" sz="1595">
                <a:solidFill>
                  <a:schemeClr val="dk1"/>
                </a:solidFill>
              </a:rPr>
              <a:t>type will be assigned automatically.Hence Python is Dynamically Typed Language.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95">
                <a:solidFill>
                  <a:schemeClr val="dk1"/>
                </a:solidFill>
              </a:rPr>
              <a:t>Python contains the following inbuilt data types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1. int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2. float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3.complex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4.bool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5.str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6.bytes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7.bytearray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8.range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9.list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10.tuple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11.set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12.frozenset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13.dict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14.None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9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295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5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5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Variables can store data of various types. Below are data types in Python.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Numeric data types: int, float, complex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String data types:   str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Sequence types:   list, tuple, range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Mapping type:   dict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Boolean type:    bool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Set types:     set, frozenset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6"/>
          <p:cNvSpPr txBox="1"/>
          <p:nvPr>
            <p:ph idx="1" type="body"/>
          </p:nvPr>
        </p:nvSpPr>
        <p:spPr>
          <a:xfrm>
            <a:off x="42862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1.type()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to check the type of variable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2. id()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to get address of object</a:t>
            </a:r>
            <a:endParaRPr/>
          </a:p>
        </p:txBody>
      </p:sp>
      <p:sp>
        <p:nvSpPr>
          <p:cNvPr id="545" name="Google Shape;545;p76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825" y="1309800"/>
            <a:ext cx="3479825" cy="23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7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77"/>
          <p:cNvSpPr txBox="1"/>
          <p:nvPr>
            <p:ph idx="1" type="body"/>
          </p:nvPr>
        </p:nvSpPr>
        <p:spPr>
          <a:xfrm>
            <a:off x="42862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77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4" name="Google Shape;55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075"/>
            <a:ext cx="8556575" cy="40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C2D"/>
                </a:solidFill>
                <a:highlight>
                  <a:srgbClr val="FFFFFF"/>
                </a:highlight>
              </a:rPr>
              <a:t>Explicit type casting</a:t>
            </a:r>
            <a:endParaRPr b="1" sz="180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C2D"/>
              </a:solidFill>
              <a:highlight>
                <a:srgbClr val="FFFFFF"/>
              </a:highlight>
            </a:endParaRPr>
          </a:p>
        </p:txBody>
      </p:sp>
      <p:sp>
        <p:nvSpPr>
          <p:cNvPr id="560" name="Google Shape;560;p78"/>
          <p:cNvSpPr txBox="1"/>
          <p:nvPr>
            <p:ph idx="1" type="body"/>
          </p:nvPr>
        </p:nvSpPr>
        <p:spPr>
          <a:xfrm>
            <a:off x="218275" y="852450"/>
            <a:ext cx="3966300" cy="365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25516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Types can be converted from one to the other through </a:t>
            </a:r>
            <a:r>
              <a:rPr b="1" i="1" lang="en" sz="1650">
                <a:solidFill>
                  <a:srgbClr val="000C2D"/>
                </a:solidFill>
                <a:highlight>
                  <a:srgbClr val="FFFFFF"/>
                </a:highlight>
              </a:rPr>
              <a:t>type casting</a:t>
            </a: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. </a:t>
            </a:r>
            <a:endParaRPr sz="16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-325516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Python does</a:t>
            </a:r>
            <a:r>
              <a:rPr i="1" lang="en" sz="1650">
                <a:solidFill>
                  <a:srgbClr val="000C2D"/>
                </a:solidFill>
                <a:highlight>
                  <a:srgbClr val="FFFFFF"/>
                </a:highlight>
              </a:rPr>
              <a:t> </a:t>
            </a:r>
            <a:r>
              <a:rPr b="1" i="1" lang="en" sz="1650">
                <a:solidFill>
                  <a:srgbClr val="000C2D"/>
                </a:solidFill>
                <a:highlight>
                  <a:srgbClr val="FFFFFF"/>
                </a:highlight>
              </a:rPr>
              <a:t>implicit</a:t>
            </a: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 type conversion when we create a variable and assign a value to it. </a:t>
            </a:r>
            <a:endParaRPr sz="16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-325516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b="1" lang="en" sz="1650">
                <a:solidFill>
                  <a:srgbClr val="000C2D"/>
                </a:solidFill>
                <a:highlight>
                  <a:srgbClr val="FFFFFF"/>
                </a:highlight>
              </a:rPr>
              <a:t>Explicit type conversion</a:t>
            </a: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 means that we convert the types ourselves. </a:t>
            </a:r>
            <a:endParaRPr sz="16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-325516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ct val="100000"/>
              <a:buChar char="▪"/>
            </a:pPr>
            <a:r>
              <a:rPr lang="en" sz="1650">
                <a:solidFill>
                  <a:srgbClr val="000C2D"/>
                </a:solidFill>
                <a:highlight>
                  <a:srgbClr val="FFFFFF"/>
                </a:highlight>
              </a:rPr>
              <a:t>This conversion is achieved using type functions.</a:t>
            </a:r>
            <a:endParaRPr sz="16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8"/>
          <p:cNvSpPr txBox="1"/>
          <p:nvPr>
            <p:ph idx="2" type="body"/>
          </p:nvPr>
        </p:nvSpPr>
        <p:spPr>
          <a:xfrm>
            <a:off x="4483825" y="700550"/>
            <a:ext cx="4203000" cy="40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Convert 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 to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:</a:t>
            </a:r>
            <a:endParaRPr b="1"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flt_to_int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convert float to int 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flt_to_int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Convert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 to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:</a:t>
            </a:r>
            <a:endParaRPr b="1"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int_to_float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quantity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int_to_float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Convert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 to </a:t>
            </a:r>
            <a:r>
              <a:rPr b="1" lang="en" sz="1200">
                <a:solidFill>
                  <a:srgbClr val="000C2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complex</a:t>
            </a:r>
            <a:r>
              <a:rPr b="1" lang="en" sz="1350">
                <a:solidFill>
                  <a:srgbClr val="000C2D"/>
                </a:solidFill>
                <a:highlight>
                  <a:srgbClr val="FFFFFF"/>
                </a:highlight>
              </a:rPr>
              <a:t>:</a:t>
            </a:r>
            <a:endParaRPr b="1"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708090"/>
                </a:solidFill>
                <a:latin typeface="Courier New"/>
                <a:ea typeface="Courier New"/>
                <a:cs typeface="Courier New"/>
                <a:sym typeface="Courier New"/>
              </a:rPr>
              <a:t># convert float to complex </a:t>
            </a:r>
            <a:endParaRPr b="1" sz="1200">
              <a:solidFill>
                <a:srgbClr val="70809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flt_to_cmplx </a:t>
            </a:r>
            <a:r>
              <a:rPr b="1" lang="en" sz="1200">
                <a:solidFill>
                  <a:srgbClr val="9A6E3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complex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flt_to_cmplx</a:t>
            </a:r>
            <a:r>
              <a:rPr b="1" lang="en" sz="12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79"/>
          <p:cNvGrpSpPr/>
          <p:nvPr/>
        </p:nvGrpSpPr>
        <p:grpSpPr>
          <a:xfrm>
            <a:off x="1197864" y="674084"/>
            <a:ext cx="7321950" cy="52837"/>
            <a:chOff x="1597152" y="898778"/>
            <a:chExt cx="9762600" cy="70449"/>
          </a:xfrm>
        </p:grpSpPr>
        <p:sp>
          <p:nvSpPr>
            <p:cNvPr id="567" name="Google Shape;567;p79"/>
            <p:cNvSpPr/>
            <p:nvPr/>
          </p:nvSpPr>
          <p:spPr>
            <a:xfrm>
              <a:off x="1597152" y="9098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79"/>
            <p:cNvSpPr/>
            <p:nvPr/>
          </p:nvSpPr>
          <p:spPr>
            <a:xfrm>
              <a:off x="1626742" y="8987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9" name="Google Shape;569;p79"/>
          <p:cNvSpPr txBox="1"/>
          <p:nvPr>
            <p:ph type="title"/>
          </p:nvPr>
        </p:nvSpPr>
        <p:spPr>
          <a:xfrm>
            <a:off x="4290251" y="173546"/>
            <a:ext cx="176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Numbers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0" name="Google Shape;570;p79"/>
          <p:cNvSpPr txBox="1"/>
          <p:nvPr/>
        </p:nvSpPr>
        <p:spPr>
          <a:xfrm>
            <a:off x="1309973" y="711041"/>
            <a:ext cx="60609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Numbers are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Immutable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objects in Python that cannot change their values.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There are three built-in data types for numbers in Python3:</a:t>
            </a:r>
            <a:endParaRPr sz="1100"/>
          </a:p>
          <a:p>
            <a:pPr indent="-215900" lvl="1" marL="5715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Integer (int)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71" name="Google Shape;571;p79"/>
          <p:cNvSpPr txBox="1"/>
          <p:nvPr/>
        </p:nvSpPr>
        <p:spPr>
          <a:xfrm>
            <a:off x="1714500" y="1782045"/>
            <a:ext cx="45063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Floating-point numbers (float)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Complex numbers: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&lt;real part&gt;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+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&lt;imaginary part&gt;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j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72" name="Google Shape;572;p79"/>
          <p:cNvSpPr txBox="1"/>
          <p:nvPr/>
        </p:nvSpPr>
        <p:spPr>
          <a:xfrm>
            <a:off x="6057900" y="2075021"/>
            <a:ext cx="25146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(not used much in Python programming)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73" name="Google Shape;573;p79"/>
          <p:cNvSpPr txBox="1"/>
          <p:nvPr/>
        </p:nvSpPr>
        <p:spPr>
          <a:xfrm>
            <a:off x="698097" y="2546442"/>
            <a:ext cx="2454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Number Functions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aphicFrame>
        <p:nvGraphicFramePr>
          <p:cNvPr id="574" name="Google Shape;574;p79"/>
          <p:cNvGraphicFramePr/>
          <p:nvPr/>
        </p:nvGraphicFramePr>
        <p:xfrm>
          <a:off x="4496852" y="25024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720575"/>
                <a:gridCol w="2718425"/>
              </a:tblGrid>
              <a:tr h="263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Function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int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to convert x to an integer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31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float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to convert x to a floating-point number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154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abs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The absolute value of x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cmp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(x,y)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-1 if x &lt; y, 0 if x == y, or 1 if x &gt; y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6327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exp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The exponential of x: e</a:t>
                      </a:r>
                      <a:r>
                        <a:rPr baseline="30000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x</a:t>
                      </a:r>
                      <a:endParaRPr baseline="30000"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32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log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The natural logarithm of x, for x&gt; 0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632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pow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(x,y)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The value of x**y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32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sqrt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(x)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The square root of x for x &gt; 0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80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580" name="Google Shape;580;p80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80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2" name="Google Shape;582;p80"/>
          <p:cNvSpPr txBox="1"/>
          <p:nvPr>
            <p:ph type="title"/>
          </p:nvPr>
        </p:nvSpPr>
        <p:spPr>
          <a:xfrm>
            <a:off x="4436553" y="173546"/>
            <a:ext cx="1735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3" name="Google Shape;583;p80"/>
          <p:cNvSpPr txBox="1"/>
          <p:nvPr/>
        </p:nvSpPr>
        <p:spPr>
          <a:xfrm>
            <a:off x="1309972" y="830828"/>
            <a:ext cx="5693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Strings are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Immutable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objects that cannot change their values.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84" name="Google Shape;584;p80"/>
          <p:cNvSpPr txBox="1"/>
          <p:nvPr/>
        </p:nvSpPr>
        <p:spPr>
          <a:xfrm>
            <a:off x="1220057" y="1981505"/>
            <a:ext cx="70314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update an existing string by (re)assigning a variable to another string.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does not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support a character type; these are treated as strings of length one.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accepts single (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'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), double (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"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 and triple (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'''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or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"""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 quotes to denote string literals.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85" name="Google Shape;585;p80"/>
          <p:cNvSpPr txBox="1"/>
          <p:nvPr/>
        </p:nvSpPr>
        <p:spPr>
          <a:xfrm>
            <a:off x="1309972" y="3814724"/>
            <a:ext cx="71157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String indexes starting at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0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the beginning of the string and working their way from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-1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at the end.</a:t>
            </a:r>
            <a:endParaRPr sz="1100"/>
          </a:p>
        </p:txBody>
      </p:sp>
      <p:grpSp>
        <p:nvGrpSpPr>
          <p:cNvPr id="586" name="Google Shape;586;p80"/>
          <p:cNvGrpSpPr/>
          <p:nvPr/>
        </p:nvGrpSpPr>
        <p:grpSpPr>
          <a:xfrm>
            <a:off x="2706724" y="1268929"/>
            <a:ext cx="3875850" cy="3408491"/>
            <a:chOff x="3570732" y="1615439"/>
            <a:chExt cx="5167800" cy="4544654"/>
          </a:xfrm>
        </p:grpSpPr>
        <p:sp>
          <p:nvSpPr>
            <p:cNvPr id="587" name="Google Shape;587;p80"/>
            <p:cNvSpPr/>
            <p:nvPr/>
          </p:nvSpPr>
          <p:spPr>
            <a:xfrm>
              <a:off x="3570732" y="1615439"/>
              <a:ext cx="5167800" cy="1091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0"/>
            <p:cNvSpPr/>
            <p:nvPr/>
          </p:nvSpPr>
          <p:spPr>
            <a:xfrm>
              <a:off x="3606419" y="1651126"/>
              <a:ext cx="5041800" cy="965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80"/>
            <p:cNvSpPr/>
            <p:nvPr/>
          </p:nvSpPr>
          <p:spPr>
            <a:xfrm>
              <a:off x="3601720" y="1646427"/>
              <a:ext cx="5051425" cy="974725"/>
            </a:xfrm>
            <a:custGeom>
              <a:rect b="b" l="l" r="r" t="t"/>
              <a:pathLst>
                <a:path extrusionOk="0" h="974725" w="5051425">
                  <a:moveTo>
                    <a:pt x="0" y="974725"/>
                  </a:moveTo>
                  <a:lnTo>
                    <a:pt x="5051425" y="974725"/>
                  </a:lnTo>
                  <a:lnTo>
                    <a:pt x="5051425" y="0"/>
                  </a:lnTo>
                  <a:lnTo>
                    <a:pt x="0" y="0"/>
                  </a:lnTo>
                  <a:lnTo>
                    <a:pt x="0" y="9747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80"/>
            <p:cNvSpPr/>
            <p:nvPr/>
          </p:nvSpPr>
          <p:spPr>
            <a:xfrm>
              <a:off x="4611624" y="4143755"/>
              <a:ext cx="3022200" cy="1001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80"/>
            <p:cNvSpPr/>
            <p:nvPr/>
          </p:nvSpPr>
          <p:spPr>
            <a:xfrm>
              <a:off x="4648200" y="4179061"/>
              <a:ext cx="2895600" cy="876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0"/>
            <p:cNvSpPr/>
            <p:nvPr/>
          </p:nvSpPr>
          <p:spPr>
            <a:xfrm>
              <a:off x="4643374" y="4174363"/>
              <a:ext cx="2905125" cy="885825"/>
            </a:xfrm>
            <a:custGeom>
              <a:rect b="b" l="l" r="r" t="t"/>
              <a:pathLst>
                <a:path extrusionOk="0" h="885825" w="2905125">
                  <a:moveTo>
                    <a:pt x="0" y="885825"/>
                  </a:moveTo>
                  <a:lnTo>
                    <a:pt x="2905125" y="885825"/>
                  </a:lnTo>
                  <a:lnTo>
                    <a:pt x="2905125" y="0"/>
                  </a:lnTo>
                  <a:lnTo>
                    <a:pt x="0" y="0"/>
                  </a:lnTo>
                  <a:lnTo>
                    <a:pt x="0" y="8858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80"/>
            <p:cNvSpPr/>
            <p:nvPr/>
          </p:nvSpPr>
          <p:spPr>
            <a:xfrm>
              <a:off x="6654800" y="5611393"/>
              <a:ext cx="1883700" cy="5487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80"/>
            <p:cNvSpPr/>
            <p:nvPr/>
          </p:nvSpPr>
          <p:spPr>
            <a:xfrm>
              <a:off x="3719449" y="5609755"/>
              <a:ext cx="1891800" cy="5487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80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81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601" name="Google Shape;601;p81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81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81"/>
          <p:cNvSpPr txBox="1"/>
          <p:nvPr>
            <p:ph type="title"/>
          </p:nvPr>
        </p:nvSpPr>
        <p:spPr>
          <a:xfrm>
            <a:off x="4436553" y="173546"/>
            <a:ext cx="1735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Strings</a:t>
            </a:r>
            <a:endParaRPr/>
          </a:p>
        </p:txBody>
      </p:sp>
      <p:sp>
        <p:nvSpPr>
          <p:cNvPr id="604" name="Google Shape;604;p81"/>
          <p:cNvSpPr txBox="1"/>
          <p:nvPr/>
        </p:nvSpPr>
        <p:spPr>
          <a:xfrm>
            <a:off x="1319307" y="810196"/>
            <a:ext cx="58677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String Formatting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3000"/>
              <a:buFont typeface="Noto Sans Symbols"/>
              <a:buNone/>
            </a:pPr>
            <a:r>
              <a:t/>
            </a:r>
            <a:endParaRPr sz="3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String Operators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698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Assume string variable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a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holds 'Hello' and variable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b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holds 'Python’</a:t>
            </a:r>
            <a:endParaRPr sz="1100"/>
          </a:p>
        </p:txBody>
      </p:sp>
      <p:grpSp>
        <p:nvGrpSpPr>
          <p:cNvPr id="605" name="Google Shape;605;p81"/>
          <p:cNvGrpSpPr/>
          <p:nvPr/>
        </p:nvGrpSpPr>
        <p:grpSpPr>
          <a:xfrm>
            <a:off x="3192399" y="1085850"/>
            <a:ext cx="2761425" cy="509778"/>
            <a:chOff x="4256532" y="1213103"/>
            <a:chExt cx="3681900" cy="914400"/>
          </a:xfrm>
        </p:grpSpPr>
        <p:sp>
          <p:nvSpPr>
            <p:cNvPr id="606" name="Google Shape;606;p81"/>
            <p:cNvSpPr/>
            <p:nvPr/>
          </p:nvSpPr>
          <p:spPr>
            <a:xfrm>
              <a:off x="4256532" y="1213103"/>
              <a:ext cx="3681900" cy="9144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81"/>
            <p:cNvSpPr/>
            <p:nvPr/>
          </p:nvSpPr>
          <p:spPr>
            <a:xfrm>
              <a:off x="4292854" y="1249679"/>
              <a:ext cx="3555900" cy="787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81"/>
            <p:cNvSpPr/>
            <p:nvPr/>
          </p:nvSpPr>
          <p:spPr>
            <a:xfrm>
              <a:off x="4288028" y="1244853"/>
              <a:ext cx="3565525" cy="796925"/>
            </a:xfrm>
            <a:custGeom>
              <a:rect b="b" l="l" r="r" t="t"/>
              <a:pathLst>
                <a:path extrusionOk="0" h="796925" w="3565525">
                  <a:moveTo>
                    <a:pt x="0" y="796925"/>
                  </a:moveTo>
                  <a:lnTo>
                    <a:pt x="3565525" y="796925"/>
                  </a:lnTo>
                  <a:lnTo>
                    <a:pt x="3565525" y="0"/>
                  </a:lnTo>
                  <a:lnTo>
                    <a:pt x="0" y="0"/>
                  </a:lnTo>
                  <a:lnTo>
                    <a:pt x="0" y="7969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09" name="Google Shape;609;p81"/>
          <p:cNvGraphicFramePr/>
          <p:nvPr/>
        </p:nvGraphicFramePr>
        <p:xfrm>
          <a:off x="1496091" y="2457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707225"/>
                <a:gridCol w="4243400"/>
                <a:gridCol w="1772600"/>
              </a:tblGrid>
              <a:tr h="2972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Operator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481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Example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258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+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Concatenation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 Adds values on either side of the operator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 + b will give HelloPython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*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101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Repetition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 Creates new strings, concatenating multiple copies of  the same string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a*2 will give HelloHello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[ ]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Slice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 Gives the character from the given index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7620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a[1] will give e  a[-1] will give o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585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[ : ]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Range Slice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 Gives the characters from the given range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a[1:4] will give ell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585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Membership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- Returns true if a character exists in the given string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‘H’ in a will give True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82"/>
          <p:cNvGrpSpPr/>
          <p:nvPr/>
        </p:nvGrpSpPr>
        <p:grpSpPr>
          <a:xfrm>
            <a:off x="1197864" y="514635"/>
            <a:ext cx="7321950" cy="53408"/>
            <a:chOff x="1597152" y="686180"/>
            <a:chExt cx="9762600" cy="71211"/>
          </a:xfrm>
        </p:grpSpPr>
        <p:sp>
          <p:nvSpPr>
            <p:cNvPr id="615" name="Google Shape;615;p82"/>
            <p:cNvSpPr/>
            <p:nvPr/>
          </p:nvSpPr>
          <p:spPr>
            <a:xfrm>
              <a:off x="1597152" y="697991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2"/>
            <p:cNvSpPr/>
            <p:nvPr/>
          </p:nvSpPr>
          <p:spPr>
            <a:xfrm>
              <a:off x="1626742" y="686180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82"/>
          <p:cNvSpPr txBox="1"/>
          <p:nvPr>
            <p:ph type="title"/>
          </p:nvPr>
        </p:nvSpPr>
        <p:spPr>
          <a:xfrm>
            <a:off x="4436553" y="61817"/>
            <a:ext cx="13929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8" name="Google Shape;618;p82"/>
          <p:cNvSpPr txBox="1"/>
          <p:nvPr/>
        </p:nvSpPr>
        <p:spPr>
          <a:xfrm>
            <a:off x="1368933" y="576129"/>
            <a:ext cx="32031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String Methods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aphicFrame>
        <p:nvGraphicFramePr>
          <p:cNvPr id="619" name="Google Shape;619;p82"/>
          <p:cNvGraphicFramePr/>
          <p:nvPr/>
        </p:nvGraphicFramePr>
        <p:xfrm>
          <a:off x="2019205" y="9164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1508300"/>
                <a:gridCol w="4524375"/>
              </a:tblGrid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Method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7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7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434350">
                <a:tc>
                  <a:txBody>
                    <a:bodyPr/>
                    <a:lstStyle/>
                    <a:p>
                      <a:pPr indent="0" lvl="0" marL="63500" marR="228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.count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(sub, beg=  0,end=len(str))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7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Counts how many times sub occurs in string or in a substring of string if  starting index beg and ending index end are given.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138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4184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.isalpha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3683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True if string has at least 1 character and all characters are  alphanumeric and False otherwise.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76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.isdigit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True if string contains only digits and False otherwise.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147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.lower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Converts all uppercase letters in string to lowercase.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66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.upper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1937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Converts lowercase letters in string to uppercase.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3020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.replace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(old, new)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Replaces all occurrences of old in string with new.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4184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.split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(str=‘ ’)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7366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Splits string according to delimiter str (space if not provided)  and returns list of substrings.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5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.strip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Removes all leading and trailing whitespace of string.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123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3223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str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.title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76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"titlecased" version of string.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2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82"/>
          <p:cNvSpPr txBox="1"/>
          <p:nvPr/>
        </p:nvSpPr>
        <p:spPr>
          <a:xfrm>
            <a:off x="1449418" y="4162882"/>
            <a:ext cx="25089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7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String Functions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21" name="Google Shape;621;p82"/>
          <p:cNvSpPr txBox="1"/>
          <p:nvPr/>
        </p:nvSpPr>
        <p:spPr>
          <a:xfrm>
            <a:off x="4193096" y="4181170"/>
            <a:ext cx="3214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str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(x) </a:t>
            </a:r>
            <a:r>
              <a:rPr lang="en" sz="14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</a:t>
            </a:r>
            <a:r>
              <a:rPr lang="en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</a:t>
            </a:r>
            <a:r>
              <a:rPr lang="en" sz="14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convert x to a string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len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(string)</a:t>
            </a:r>
            <a:r>
              <a:rPr lang="en" sz="14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:gives the total length of the string</a:t>
            </a:r>
            <a:endParaRPr sz="14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22" name="Google Shape;622;p82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Python has become one of the most popular programming languages in the field of data science and machine learning due to its simplicity, versatility, and a rich ecosystem of libraries and tools. Here's an overview of Python's popularity and its role in these domains: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1. Ease of Learning and Readability: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Python's syntax is clean and easy to understand, making it accessible for beginners.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The code readability encourages collaboration and maintenance.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/>
              <a:t>2. Extensive Libraries and Frameworks: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NumPy and Pandas: Essential for data manipulation and analysis.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Matplotlib and Seaborn: Used for data visualization.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Scikit-learn: Provides a wide range of machine learning algorithms.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TensorFlow and PyTorch: Popular frameworks for deep learning.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3"/>
          <p:cNvSpPr txBox="1"/>
          <p:nvPr>
            <p:ph type="title"/>
          </p:nvPr>
        </p:nvSpPr>
        <p:spPr>
          <a:xfrm>
            <a:off x="3292982" y="173546"/>
            <a:ext cx="25581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Bool Data Type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8" name="Google Shape;628;p83"/>
          <p:cNvSpPr txBox="1"/>
          <p:nvPr>
            <p:ph idx="1" type="body"/>
          </p:nvPr>
        </p:nvSpPr>
        <p:spPr>
          <a:xfrm>
            <a:off x="114725" y="478350"/>
            <a:ext cx="7543200" cy="494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We can use this data type to represent boolean values.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The only allowed values for this data type are: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True and False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Internally Python represents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600">
                <a:latin typeface="Carlito"/>
                <a:ea typeface="Carlito"/>
                <a:cs typeface="Carlito"/>
                <a:sym typeface="Carlito"/>
              </a:rPr>
              <a:t> True as 1 and False as 0</a:t>
            </a:r>
            <a:endParaRPr b="1" sz="23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600">
                <a:latin typeface="Carlito"/>
                <a:ea typeface="Carlito"/>
                <a:cs typeface="Carlito"/>
                <a:sym typeface="Carlito"/>
              </a:rPr>
              <a:t>b=True</a:t>
            </a:r>
            <a:endParaRPr b="1"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600">
                <a:latin typeface="Carlito"/>
                <a:ea typeface="Carlito"/>
                <a:cs typeface="Carlito"/>
                <a:sym typeface="Carlito"/>
              </a:rPr>
              <a:t>type(b) =&gt;bool</a:t>
            </a:r>
            <a:endParaRPr b="1"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Eg: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a=10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b=20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c=a&lt;b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print(c)==&gt;True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True+True==&gt;2</a:t>
            </a:r>
            <a:endParaRPr sz="1600"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latin typeface="Carlito"/>
                <a:ea typeface="Carlito"/>
                <a:cs typeface="Carlito"/>
                <a:sym typeface="Carlito"/>
              </a:rPr>
              <a:t>True-False==&gt;1</a:t>
            </a:r>
            <a:endParaRPr sz="23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84"/>
          <p:cNvGrpSpPr/>
          <p:nvPr/>
        </p:nvGrpSpPr>
        <p:grpSpPr>
          <a:xfrm>
            <a:off x="1141905" y="594606"/>
            <a:ext cx="7321950" cy="52837"/>
            <a:chOff x="1597152" y="1013078"/>
            <a:chExt cx="9762600" cy="70449"/>
          </a:xfrm>
        </p:grpSpPr>
        <p:sp>
          <p:nvSpPr>
            <p:cNvPr id="634" name="Google Shape;634;p84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84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6" name="Google Shape;636;p84"/>
          <p:cNvSpPr txBox="1"/>
          <p:nvPr>
            <p:ph type="title"/>
          </p:nvPr>
        </p:nvSpPr>
        <p:spPr>
          <a:xfrm>
            <a:off x="4593146" y="173546"/>
            <a:ext cx="129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7" name="Google Shape;637;p84"/>
          <p:cNvSpPr txBox="1"/>
          <p:nvPr/>
        </p:nvSpPr>
        <p:spPr>
          <a:xfrm>
            <a:off x="1337500" y="685800"/>
            <a:ext cx="69972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list in Python is an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ordered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group of items or elements, and these list elements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don't  have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 be of the same type.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Lists are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mutable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objects that can change their values.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list contains items separated by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commas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enclosed within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square brackets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List indexes like strings starting at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0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the beginning of the list and working their way  from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-1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at the end.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Similar to strings, Lists operations include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slicing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([ ] and [:]) ,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concatenation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(+),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repetition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(*), and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membership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(in).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This example shows how to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access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update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delete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list elements: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638" name="Google Shape;638;p84"/>
          <p:cNvGrpSpPr/>
          <p:nvPr/>
        </p:nvGrpSpPr>
        <p:grpSpPr>
          <a:xfrm>
            <a:off x="3027807" y="3480434"/>
            <a:ext cx="3656475" cy="1599075"/>
            <a:chOff x="4037076" y="4640578"/>
            <a:chExt cx="4875300" cy="2132100"/>
          </a:xfrm>
        </p:grpSpPr>
        <p:sp>
          <p:nvSpPr>
            <p:cNvPr id="639" name="Google Shape;639;p84"/>
            <p:cNvSpPr/>
            <p:nvPr/>
          </p:nvSpPr>
          <p:spPr>
            <a:xfrm>
              <a:off x="4037076" y="4640578"/>
              <a:ext cx="4875300" cy="2132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84"/>
            <p:cNvSpPr/>
            <p:nvPr/>
          </p:nvSpPr>
          <p:spPr>
            <a:xfrm>
              <a:off x="4073144" y="4676597"/>
              <a:ext cx="4749900" cy="20067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1" name="Google Shape;641;p84"/>
          <p:cNvSpPr txBox="1"/>
          <p:nvPr/>
        </p:nvSpPr>
        <p:spPr>
          <a:xfrm>
            <a:off x="3051334" y="3503875"/>
            <a:ext cx="3569400" cy="1240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200">
            <a:spAutoFit/>
          </a:bodyPr>
          <a:lstStyle/>
          <a:p>
            <a:pPr indent="0" lvl="0" marL="151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access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slice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update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52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delete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85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647" name="Google Shape;647;p85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85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" name="Google Shape;649;p85"/>
          <p:cNvSpPr txBox="1"/>
          <p:nvPr>
            <p:ph type="title"/>
          </p:nvPr>
        </p:nvSpPr>
        <p:spPr>
          <a:xfrm>
            <a:off x="4593146" y="173546"/>
            <a:ext cx="140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Lists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0" name="Google Shape;650;p85"/>
          <p:cNvSpPr txBox="1"/>
          <p:nvPr/>
        </p:nvSpPr>
        <p:spPr>
          <a:xfrm>
            <a:off x="1319307" y="853021"/>
            <a:ext cx="7824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Lists can have sublists as elements and these sublists may contain other sublists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 well.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51" name="Google Shape;651;p85"/>
          <p:cNvSpPr txBox="1"/>
          <p:nvPr/>
        </p:nvSpPr>
        <p:spPr>
          <a:xfrm>
            <a:off x="1319307" y="2458212"/>
            <a:ext cx="2852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List Functions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652" name="Google Shape;652;p85"/>
          <p:cNvGrpSpPr/>
          <p:nvPr/>
        </p:nvGrpSpPr>
        <p:grpSpPr>
          <a:xfrm>
            <a:off x="2924936" y="1306449"/>
            <a:ext cx="3666825" cy="800100"/>
            <a:chOff x="3899915" y="1741932"/>
            <a:chExt cx="4889100" cy="1066800"/>
          </a:xfrm>
        </p:grpSpPr>
        <p:sp>
          <p:nvSpPr>
            <p:cNvPr id="653" name="Google Shape;653;p85"/>
            <p:cNvSpPr/>
            <p:nvPr/>
          </p:nvSpPr>
          <p:spPr>
            <a:xfrm>
              <a:off x="3899915" y="1741932"/>
              <a:ext cx="4889100" cy="106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85"/>
            <p:cNvSpPr/>
            <p:nvPr/>
          </p:nvSpPr>
          <p:spPr>
            <a:xfrm>
              <a:off x="3935856" y="1778635"/>
              <a:ext cx="4762500" cy="939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85"/>
            <p:cNvSpPr/>
            <p:nvPr/>
          </p:nvSpPr>
          <p:spPr>
            <a:xfrm>
              <a:off x="3931157" y="1773809"/>
              <a:ext cx="4772025" cy="949325"/>
            </a:xfrm>
            <a:custGeom>
              <a:rect b="b" l="l" r="r" t="t"/>
              <a:pathLst>
                <a:path extrusionOk="0" h="949325" w="4772025">
                  <a:moveTo>
                    <a:pt x="0" y="949325"/>
                  </a:moveTo>
                  <a:lnTo>
                    <a:pt x="4772024" y="949325"/>
                  </a:lnTo>
                  <a:lnTo>
                    <a:pt x="4772024" y="0"/>
                  </a:lnTo>
                  <a:lnTo>
                    <a:pt x="0" y="0"/>
                  </a:lnTo>
                  <a:lnTo>
                    <a:pt x="0" y="9493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656" name="Google Shape;656;p85"/>
          <p:cNvGraphicFramePr/>
          <p:nvPr/>
        </p:nvGraphicFramePr>
        <p:xfrm>
          <a:off x="2604326" y="28143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1319675"/>
                <a:gridCol w="2938925"/>
              </a:tblGrid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Function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2514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cmp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(list1, list2)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Compares elements of both lists.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78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len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(list)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Gives the total length of the list.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678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max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(list)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item from the list with max value.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679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min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(list)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item from the list with min value.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678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(tuple)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Converts a tuple into list.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p86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662" name="Google Shape;662;p86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86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" name="Google Shape;664;p86"/>
          <p:cNvSpPr txBox="1"/>
          <p:nvPr>
            <p:ph type="title"/>
          </p:nvPr>
        </p:nvSpPr>
        <p:spPr>
          <a:xfrm>
            <a:off x="4593146" y="173546"/>
            <a:ext cx="950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Lists</a:t>
            </a:r>
            <a:endParaRPr/>
          </a:p>
        </p:txBody>
      </p:sp>
      <p:sp>
        <p:nvSpPr>
          <p:cNvPr id="665" name="Google Shape;665;p86"/>
          <p:cNvSpPr txBox="1"/>
          <p:nvPr/>
        </p:nvSpPr>
        <p:spPr>
          <a:xfrm>
            <a:off x="1319307" y="851821"/>
            <a:ext cx="2681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List Methods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66" name="Google Shape;666;p86"/>
          <p:cNvSpPr txBox="1"/>
          <p:nvPr/>
        </p:nvSpPr>
        <p:spPr>
          <a:xfrm>
            <a:off x="1319307" y="3275472"/>
            <a:ext cx="71790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List Comprehensions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Each list comprehension consists of an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expression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followed by a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for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clause.</a:t>
            </a:r>
            <a:endParaRPr sz="1100"/>
          </a:p>
        </p:txBody>
      </p:sp>
      <p:graphicFrame>
        <p:nvGraphicFramePr>
          <p:cNvPr id="667" name="Google Shape;667;p86"/>
          <p:cNvGraphicFramePr/>
          <p:nvPr/>
        </p:nvGraphicFramePr>
        <p:xfrm>
          <a:off x="2038350" y="11625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1417925"/>
                <a:gridCol w="3344600"/>
              </a:tblGrid>
              <a:tr h="1675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Method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1676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append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(obj)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Appends object obj to list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855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insert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(index, obj)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7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Inserts object obj into list at offset index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47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count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(obj)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count of how many times obj occurs in list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85825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index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(obj)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the lowest index in list that obj appears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1675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remove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(obj)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Removes object obj from list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1675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reverse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Reverses objects of list in place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1675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list.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sort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Sorts objects of list in place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</a:tbl>
          </a:graphicData>
        </a:graphic>
      </p:graphicFrame>
      <p:grpSp>
        <p:nvGrpSpPr>
          <p:cNvPr id="668" name="Google Shape;668;p86"/>
          <p:cNvGrpSpPr/>
          <p:nvPr/>
        </p:nvGrpSpPr>
        <p:grpSpPr>
          <a:xfrm>
            <a:off x="3096386" y="3879341"/>
            <a:ext cx="3208500" cy="1104075"/>
            <a:chOff x="4128515" y="5172455"/>
            <a:chExt cx="4278000" cy="1472100"/>
          </a:xfrm>
        </p:grpSpPr>
        <p:sp>
          <p:nvSpPr>
            <p:cNvPr id="669" name="Google Shape;669;p86"/>
            <p:cNvSpPr/>
            <p:nvPr/>
          </p:nvSpPr>
          <p:spPr>
            <a:xfrm>
              <a:off x="4128515" y="5172455"/>
              <a:ext cx="4278000" cy="1472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6"/>
            <p:cNvSpPr/>
            <p:nvPr/>
          </p:nvSpPr>
          <p:spPr>
            <a:xfrm>
              <a:off x="4164075" y="5207990"/>
              <a:ext cx="4152900" cy="13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1" name="Google Shape;671;p86"/>
          <p:cNvSpPr txBox="1"/>
          <p:nvPr/>
        </p:nvSpPr>
        <p:spPr>
          <a:xfrm>
            <a:off x="3119533" y="3902421"/>
            <a:ext cx="3121800" cy="343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52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67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List comprehension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87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677" name="Google Shape;677;p87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7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87"/>
          <p:cNvSpPr txBox="1"/>
          <p:nvPr>
            <p:ph type="title"/>
          </p:nvPr>
        </p:nvSpPr>
        <p:spPr>
          <a:xfrm>
            <a:off x="1977434" y="219621"/>
            <a:ext cx="38469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Python Reserved Words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0" name="Google Shape;680;p87"/>
          <p:cNvSpPr txBox="1"/>
          <p:nvPr/>
        </p:nvSpPr>
        <p:spPr>
          <a:xfrm>
            <a:off x="1279302" y="973931"/>
            <a:ext cx="68952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keyword is one that means something to the language. In other words, you can’t use a  reserved word as the name of a variable, a function, a class, or a module. All the Python  keywords contain lowercase letters only.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1" name="Google Shape;681;p87"/>
          <p:cNvGraphicFramePr/>
          <p:nvPr/>
        </p:nvGraphicFramePr>
        <p:xfrm>
          <a:off x="2764155" y="18297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1149675"/>
                <a:gridCol w="1361125"/>
                <a:gridCol w="1143475"/>
              </a:tblGrid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exec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assert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finally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10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break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for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pass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from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print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continue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global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raise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def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if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return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del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try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elif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while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575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else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is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with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5475"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except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lambda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0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yield</a:t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050" marB="0" marR="0" marL="0">
                    <a:lnL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E8BB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1D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88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687" name="Google Shape;687;p88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88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p88"/>
          <p:cNvSpPr txBox="1"/>
          <p:nvPr>
            <p:ph type="title"/>
          </p:nvPr>
        </p:nvSpPr>
        <p:spPr>
          <a:xfrm>
            <a:off x="4462844" y="173546"/>
            <a:ext cx="1537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Tuples</a:t>
            </a:r>
            <a:endParaRPr/>
          </a:p>
        </p:txBody>
      </p:sp>
      <p:sp>
        <p:nvSpPr>
          <p:cNvPr id="690" name="Google Shape;690;p88"/>
          <p:cNvSpPr txBox="1"/>
          <p:nvPr/>
        </p:nvSpPr>
        <p:spPr>
          <a:xfrm>
            <a:off x="1172145" y="914495"/>
            <a:ext cx="78003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	Tuples	are	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Immutable	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objects	that	cannot	be	changed	once  they	have	been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created.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tuple contains items separated by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commas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enclosed in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parentheses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instead of  square brackets.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691" name="Google Shape;691;p88"/>
          <p:cNvGrpSpPr/>
          <p:nvPr/>
        </p:nvGrpSpPr>
        <p:grpSpPr>
          <a:xfrm>
            <a:off x="2800350" y="1771650"/>
            <a:ext cx="4027950" cy="1017225"/>
            <a:chOff x="3707891" y="2337816"/>
            <a:chExt cx="5370600" cy="1356300"/>
          </a:xfrm>
        </p:grpSpPr>
        <p:sp>
          <p:nvSpPr>
            <p:cNvPr id="692" name="Google Shape;692;p88"/>
            <p:cNvSpPr/>
            <p:nvPr/>
          </p:nvSpPr>
          <p:spPr>
            <a:xfrm>
              <a:off x="3707891" y="2337816"/>
              <a:ext cx="5370600" cy="1356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3743705" y="2373807"/>
              <a:ext cx="5245200" cy="12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88"/>
            <p:cNvSpPr/>
            <p:nvPr/>
          </p:nvSpPr>
          <p:spPr>
            <a:xfrm>
              <a:off x="3739006" y="2369108"/>
              <a:ext cx="5254625" cy="1240154"/>
            </a:xfrm>
            <a:custGeom>
              <a:rect b="b" l="l" r="r" t="t"/>
              <a:pathLst>
                <a:path extrusionOk="0" h="1240154" w="5254625">
                  <a:moveTo>
                    <a:pt x="0" y="1239596"/>
                  </a:moveTo>
                  <a:lnTo>
                    <a:pt x="5254625" y="1239596"/>
                  </a:lnTo>
                  <a:lnTo>
                    <a:pt x="5254625" y="0"/>
                  </a:lnTo>
                  <a:lnTo>
                    <a:pt x="0" y="0"/>
                  </a:lnTo>
                  <a:lnTo>
                    <a:pt x="0" y="123959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5" name="Google Shape;695;p88"/>
          <p:cNvSpPr txBox="1"/>
          <p:nvPr/>
        </p:nvSpPr>
        <p:spPr>
          <a:xfrm>
            <a:off x="3472052" y="1876901"/>
            <a:ext cx="5277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access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696" name="Google Shape;696;p88"/>
          <p:cNvSpPr txBox="1"/>
          <p:nvPr/>
        </p:nvSpPr>
        <p:spPr>
          <a:xfrm>
            <a:off x="1172146" y="2502788"/>
            <a:ext cx="7297200" cy="25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0" marR="101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lang="en" sz="11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1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No update</a:t>
            </a:r>
            <a:endParaRPr sz="11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update an existing tuple by (re)assigning a variable to another tuple.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Tuples are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faster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than lists and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protect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your data against accidental changes to these data.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rules for tuple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indices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are the same as for lists and they have the same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operations,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functions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 well.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 write a tuple containing a single value, you have to include a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comma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even though there is only one value. </a:t>
            </a:r>
            <a:r>
              <a:rPr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e.g.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 = (3, )</a:t>
            </a:r>
            <a:endParaRPr sz="1100"/>
          </a:p>
          <a:p>
            <a:pPr indent="0" lvl="0" marL="0" marR="38100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9"/>
          <p:cNvSpPr/>
          <p:nvPr/>
        </p:nvSpPr>
        <p:spPr>
          <a:xfrm>
            <a:off x="5614988" y="1757324"/>
            <a:ext cx="3437700" cy="256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9"/>
          <p:cNvSpPr txBox="1"/>
          <p:nvPr/>
        </p:nvSpPr>
        <p:spPr>
          <a:xfrm>
            <a:off x="1025081" y="813016"/>
            <a:ext cx="7143600" cy="28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600"/>
              <a:buFont typeface="Arial"/>
              <a:buChar char="•"/>
            </a:pPr>
            <a:r>
              <a:rPr lang="en" sz="18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Hashing is a technique that is used to uniquely identify a specific object from a group of similar objects.</a:t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Assume that you have an object and you want to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assign a key to it to make searching easy.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2692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To store the key/value pair, you can use a simple  array like a data structure where keys (integers) can  be used directly as an index to store values.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03" name="Google Shape;703;p89"/>
          <p:cNvSpPr txBox="1"/>
          <p:nvPr/>
        </p:nvSpPr>
        <p:spPr>
          <a:xfrm>
            <a:off x="1025081" y="3743135"/>
            <a:ext cx="44535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However, in cases where the keys are large and  cannot be used directly as an index, you should use  </a:t>
            </a:r>
            <a:r>
              <a:rPr i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hashing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704" name="Google Shape;704;p89"/>
          <p:cNvSpPr txBox="1"/>
          <p:nvPr>
            <p:ph type="title"/>
          </p:nvPr>
        </p:nvSpPr>
        <p:spPr>
          <a:xfrm>
            <a:off x="4185095" y="173546"/>
            <a:ext cx="2215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Table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90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710" name="Google Shape;710;p90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90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2" name="Google Shape;712;p90"/>
          <p:cNvSpPr txBox="1"/>
          <p:nvPr>
            <p:ph type="title"/>
          </p:nvPr>
        </p:nvSpPr>
        <p:spPr>
          <a:xfrm>
            <a:off x="4213670" y="173546"/>
            <a:ext cx="1844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713" name="Google Shape;713;p90"/>
          <p:cNvSpPr txBox="1"/>
          <p:nvPr/>
        </p:nvSpPr>
        <p:spPr>
          <a:xfrm>
            <a:off x="1319307" y="1065143"/>
            <a:ext cx="7078200" cy="3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Python's dictionaries are kind of hash table type which consist of </a:t>
            </a: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key-value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pairs of </a:t>
            </a:r>
            <a:r>
              <a:rPr b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unordered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elements.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1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Keys </a:t>
            </a: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must be immutable data types ,usually numbers or strings.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1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i="0" lang="en" sz="1500" u="none" cap="none" strike="noStrike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Values </a:t>
            </a: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can be any arbitrary Python object.</a:t>
            </a:r>
            <a:endParaRPr sz="1100"/>
          </a:p>
          <a:p>
            <a:pPr indent="-215900" lvl="0" marL="228600" marR="0" rtl="0" algn="l"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Dictionaries are </a:t>
            </a: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mutable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objects that can change theirvalues.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 A dictionary is enclosed by </a:t>
            </a:r>
            <a:r>
              <a:rPr i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curly braces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({ }), the items are separated by </a:t>
            </a:r>
            <a:r>
              <a:rPr i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commas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 and each key is separated from its value by a </a:t>
            </a:r>
            <a:r>
              <a:rPr i="1"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colon 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(:).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1143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Dictionary’s values can be assigned and accessed using square braces (</a:t>
            </a:r>
            <a:r>
              <a:rPr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[]</a:t>
            </a:r>
            <a:r>
              <a:rPr lang="en" sz="17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) with a  key to obtain its value.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1"/>
          <p:cNvGrpSpPr/>
          <p:nvPr/>
        </p:nvGrpSpPr>
        <p:grpSpPr>
          <a:xfrm>
            <a:off x="1197864" y="626459"/>
            <a:ext cx="7321950" cy="53599"/>
            <a:chOff x="1597152" y="835278"/>
            <a:chExt cx="9762600" cy="71466"/>
          </a:xfrm>
        </p:grpSpPr>
        <p:sp>
          <p:nvSpPr>
            <p:cNvPr id="719" name="Google Shape;719;p91"/>
            <p:cNvSpPr/>
            <p:nvPr/>
          </p:nvSpPr>
          <p:spPr>
            <a:xfrm>
              <a:off x="1597152" y="847344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91"/>
            <p:cNvSpPr/>
            <p:nvPr/>
          </p:nvSpPr>
          <p:spPr>
            <a:xfrm>
              <a:off x="1626742" y="8352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1" name="Google Shape;721;p91"/>
          <p:cNvSpPr txBox="1"/>
          <p:nvPr>
            <p:ph type="title"/>
          </p:nvPr>
        </p:nvSpPr>
        <p:spPr>
          <a:xfrm>
            <a:off x="4213670" y="144971"/>
            <a:ext cx="1844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722" name="Google Shape;722;p91"/>
          <p:cNvSpPr txBox="1"/>
          <p:nvPr/>
        </p:nvSpPr>
        <p:spPr>
          <a:xfrm>
            <a:off x="1319307" y="630365"/>
            <a:ext cx="60063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This example shows how to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access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update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delete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dictionary elements: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723" name="Google Shape;723;p91"/>
          <p:cNvGrpSpPr/>
          <p:nvPr/>
        </p:nvGrpSpPr>
        <p:grpSpPr>
          <a:xfrm>
            <a:off x="2611755" y="877824"/>
            <a:ext cx="4351500" cy="4170824"/>
            <a:chOff x="3482340" y="1170432"/>
            <a:chExt cx="5802000" cy="5561098"/>
          </a:xfrm>
        </p:grpSpPr>
        <p:sp>
          <p:nvSpPr>
            <p:cNvPr id="724" name="Google Shape;724;p91"/>
            <p:cNvSpPr/>
            <p:nvPr/>
          </p:nvSpPr>
          <p:spPr>
            <a:xfrm>
              <a:off x="3482340" y="1170432"/>
              <a:ext cx="5802000" cy="3910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91"/>
            <p:cNvSpPr/>
            <p:nvPr/>
          </p:nvSpPr>
          <p:spPr>
            <a:xfrm>
              <a:off x="3517900" y="1206500"/>
              <a:ext cx="5676900" cy="3784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91"/>
            <p:cNvSpPr/>
            <p:nvPr/>
          </p:nvSpPr>
          <p:spPr>
            <a:xfrm>
              <a:off x="3513074" y="1201674"/>
              <a:ext cx="5686425" cy="3794125"/>
            </a:xfrm>
            <a:custGeom>
              <a:rect b="b" l="l" r="r" t="t"/>
              <a:pathLst>
                <a:path extrusionOk="0" h="3794125" w="5686425">
                  <a:moveTo>
                    <a:pt x="0" y="3794125"/>
                  </a:moveTo>
                  <a:lnTo>
                    <a:pt x="5686425" y="3794125"/>
                  </a:lnTo>
                  <a:lnTo>
                    <a:pt x="5686425" y="0"/>
                  </a:lnTo>
                  <a:lnTo>
                    <a:pt x="0" y="0"/>
                  </a:lnTo>
                  <a:lnTo>
                    <a:pt x="0" y="37941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91"/>
            <p:cNvSpPr/>
            <p:nvPr/>
          </p:nvSpPr>
          <p:spPr>
            <a:xfrm>
              <a:off x="3482340" y="5056630"/>
              <a:ext cx="5802000" cy="16749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3517900" y="5092700"/>
              <a:ext cx="5676900" cy="15495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91"/>
            <p:cNvSpPr/>
            <p:nvPr/>
          </p:nvSpPr>
          <p:spPr>
            <a:xfrm>
              <a:off x="3513074" y="5087937"/>
              <a:ext cx="5686425" cy="1558925"/>
            </a:xfrm>
            <a:custGeom>
              <a:rect b="b" l="l" r="r" t="t"/>
              <a:pathLst>
                <a:path extrusionOk="0" h="1558925" w="5686425">
                  <a:moveTo>
                    <a:pt x="0" y="1558925"/>
                  </a:moveTo>
                  <a:lnTo>
                    <a:pt x="5686425" y="1558925"/>
                  </a:lnTo>
                  <a:lnTo>
                    <a:pt x="5686425" y="0"/>
                  </a:lnTo>
                  <a:lnTo>
                    <a:pt x="0" y="0"/>
                  </a:lnTo>
                  <a:lnTo>
                    <a:pt x="0" y="15589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0" name="Google Shape;730;p91"/>
          <p:cNvSpPr txBox="1"/>
          <p:nvPr/>
        </p:nvSpPr>
        <p:spPr>
          <a:xfrm>
            <a:off x="1430846" y="3727895"/>
            <a:ext cx="11460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output: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92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736" name="Google Shape;736;p92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92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8" name="Google Shape;738;p92"/>
          <p:cNvSpPr txBox="1"/>
          <p:nvPr>
            <p:ph type="title"/>
          </p:nvPr>
        </p:nvSpPr>
        <p:spPr>
          <a:xfrm>
            <a:off x="4213670" y="173546"/>
            <a:ext cx="1844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Dictionary</a:t>
            </a:r>
            <a:endParaRPr/>
          </a:p>
        </p:txBody>
      </p:sp>
      <p:sp>
        <p:nvSpPr>
          <p:cNvPr id="739" name="Google Shape;739;p92"/>
          <p:cNvSpPr txBox="1"/>
          <p:nvPr/>
        </p:nvSpPr>
        <p:spPr>
          <a:xfrm>
            <a:off x="1246156" y="904684"/>
            <a:ext cx="67398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60350" lvl="0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7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Dictionary Functions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60350" lvl="1" marL="12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cmp</a:t>
            </a: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(dict1, dict2) : compares elements of both dict.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60350" lvl="1" marL="1295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len</a:t>
            </a: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(dict) : gives the total number of 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(key, value) pairs </a:t>
            </a:r>
            <a:r>
              <a:rPr b="0" i="0" lang="en" sz="1500" u="none" cap="none" strike="noStrik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the dictionary.</a:t>
            </a:r>
            <a:endParaRPr b="0" i="0" sz="1500" u="none" cap="none" strike="noStrike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09550" lvl="0" marL="292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17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Common Dictionary Methods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aphicFrame>
        <p:nvGraphicFramePr>
          <p:cNvPr id="740" name="Google Shape;740;p92"/>
          <p:cNvGraphicFramePr/>
          <p:nvPr/>
        </p:nvGraphicFramePr>
        <p:xfrm>
          <a:off x="2000250" y="24574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{E78996B3-035E-456A-B81C-D534AECF8DD6}</a:tableStyleId>
              </a:tblPr>
              <a:tblGrid>
                <a:gridCol w="1848800"/>
                <a:gridCol w="3536150"/>
              </a:tblGrid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Method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solidFill>
                            <a:srgbClr val="FFFFFF"/>
                          </a:solidFill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Description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BB49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keys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list of dict's keys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values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list of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's values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items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a list of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's (key, value) tuple pairs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get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(key, default=None)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For key, returns value or default if key not in dict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2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has_key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(key)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Returns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True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if key in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,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False 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otherwise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  <a:tr h="27815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update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(dict2)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Adds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dict2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's key-values pairs to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F4E9"/>
                    </a:solidFill>
                  </a:tcPr>
                </a:tc>
              </a:tr>
              <a:tr h="278100"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dict.</a:t>
                      </a:r>
                      <a:r>
                        <a:rPr b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clear</a:t>
                      </a: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()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Removes all elements of </a:t>
                      </a:r>
                      <a:r>
                        <a:rPr i="1" lang="en" sz="1200" u="none" cap="none" strike="noStrike">
                          <a:latin typeface="Carlito"/>
                          <a:ea typeface="Carlito"/>
                          <a:cs typeface="Carlito"/>
                          <a:sym typeface="Carlito"/>
                        </a:rPr>
                        <a:t>dict</a:t>
                      </a:r>
                      <a:endParaRPr sz="1200" u="none" cap="none" strike="noStrike">
                        <a:latin typeface="Carlito"/>
                        <a:ea typeface="Carlito"/>
                        <a:cs typeface="Carlito"/>
                        <a:sym typeface="Carlito"/>
                      </a:endParaRPr>
                    </a:p>
                  </a:txBody>
                  <a:tcPr marT="257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7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8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62500"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/>
              <a:t>3. Community Support: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Python has a large and active community that contributes to its development and support.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Abundant online resources, forums, and tutorials make it easy to find help.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/>
              <a:t>4. Data Science Tools: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Jupyter Notebooks: Interactive and collaborative environments for data exploration and analysis.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Spyder: An IDE (Integrated Development Environment) designed for data science.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/>
              <a:t>5. Integration Capabilities: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Python seamlessly integrates with other languages and tools, facilitating integration into existing workflows.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"/>
              <a:t>6. Versatility:</a:t>
            </a:r>
            <a:endParaRPr b="1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Python is not limited to data science; it is widely used in web development, automation, scripting, and more.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Example: Predictive Modeling using Scikit-learn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3"/>
          <p:cNvSpPr txBox="1"/>
          <p:nvPr>
            <p:ph type="title"/>
          </p:nvPr>
        </p:nvSpPr>
        <p:spPr>
          <a:xfrm>
            <a:off x="390278" y="0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Function</a:t>
            </a:r>
            <a:endParaRPr/>
          </a:p>
        </p:txBody>
      </p:sp>
      <p:sp>
        <p:nvSpPr>
          <p:cNvPr id="746" name="Google Shape;746;p93"/>
          <p:cNvSpPr txBox="1"/>
          <p:nvPr>
            <p:ph idx="1" type="body"/>
          </p:nvPr>
        </p:nvSpPr>
        <p:spPr>
          <a:xfrm>
            <a:off x="256453" y="56674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▪"/>
            </a:pPr>
            <a:r>
              <a:rPr b="1"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The input is a value provided by the system or user</a:t>
            </a: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▪"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For example, suppose you want to calculate the addition of two numbers on the calculator, need to provide two numbers to the calculator. 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▪"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In that case, those two number is nothing but an input provided by the user to a calculator program.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75" y="2323543"/>
            <a:ext cx="5388189" cy="2285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4"/>
          <p:cNvSpPr txBox="1"/>
          <p:nvPr>
            <p:ph idx="1" type="body"/>
          </p:nvPr>
        </p:nvSpPr>
        <p:spPr>
          <a:xfrm>
            <a:off x="160925" y="375526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accept employee information from a user.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838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First, ask employee name, salary, and company name from the user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Next, we will assign the input provided by the user to the </a:t>
            </a:r>
            <a:r>
              <a:rPr lang="en" sz="1500" u="sng">
                <a:solidFill>
                  <a:srgbClr val="1E69DE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variables</a:t>
            </a:r>
            <a:endParaRPr sz="1500" u="sng">
              <a:solidFill>
                <a:srgbClr val="1E69DE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Finally, we will use the </a:t>
            </a:r>
            <a:r>
              <a:rPr lang="en" sz="1500">
                <a:solidFill>
                  <a:srgbClr val="6C0B24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5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function to display those variables on the screen</a:t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2950" y="451750"/>
            <a:ext cx="3912474" cy="328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5"/>
          <p:cNvSpPr txBox="1"/>
          <p:nvPr>
            <p:ph idx="1" type="body"/>
          </p:nvPr>
        </p:nvSpPr>
        <p:spPr>
          <a:xfrm>
            <a:off x="160925" y="375526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500"/>
              <a:buFont typeface="Roboto"/>
              <a:buChar char="●"/>
            </a:pPr>
            <a:r>
              <a:rPr b="1"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To check </a:t>
            </a:r>
            <a:r>
              <a:rPr b="1" lang="en" sz="1300" u="sng">
                <a:solidFill>
                  <a:srgbClr val="1E69DE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type</a:t>
            </a:r>
            <a:r>
              <a:rPr b="1"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of input value</a:t>
            </a:r>
            <a:endParaRPr b="1"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As you know whatever you enter as input, the </a:t>
            </a:r>
            <a:r>
              <a:rPr lang="en" sz="1300">
                <a:solidFill>
                  <a:srgbClr val="6C0B24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function always converts it into a string.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9" name="Google Shape;75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175" y="190650"/>
            <a:ext cx="4711975" cy="224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1300" y="2571750"/>
            <a:ext cx="4346700" cy="20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6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1900"/>
              </a:spcAft>
              <a:buNone/>
            </a:pPr>
            <a:r>
              <a:rPr b="1" lang="en" sz="1800">
                <a:solidFill>
                  <a:srgbClr val="1C2B4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Take an Integer Number as input from User</a:t>
            </a:r>
            <a:endParaRPr/>
          </a:p>
        </p:txBody>
      </p:sp>
      <p:sp>
        <p:nvSpPr>
          <p:cNvPr id="766" name="Google Shape;766;p96"/>
          <p:cNvSpPr txBox="1"/>
          <p:nvPr>
            <p:ph idx="1" type="body"/>
          </p:nvPr>
        </p:nvSpPr>
        <p:spPr>
          <a:xfrm>
            <a:off x="132250" y="852451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▪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accept an integer value from a user in Python. 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We need to convert an input string value into an integer using an </a:t>
            </a:r>
            <a:r>
              <a:rPr lang="en" sz="1300">
                <a:solidFill>
                  <a:srgbClr val="6C0B24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int()</a:t>
            </a: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function.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96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00" y="1567900"/>
            <a:ext cx="4738424" cy="299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5800" y="1731113"/>
            <a:ext cx="3354599" cy="24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7"/>
          <p:cNvSpPr txBox="1"/>
          <p:nvPr>
            <p:ph type="title"/>
          </p:nvPr>
        </p:nvSpPr>
        <p:spPr>
          <a:xfrm>
            <a:off x="428625" y="428626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C2B41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Get Multiple inputs From a User in One Line</a:t>
            </a:r>
            <a:endParaRPr b="1" sz="1800">
              <a:solidFill>
                <a:srgbClr val="1C2B41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97"/>
          <p:cNvSpPr txBox="1"/>
          <p:nvPr>
            <p:ph idx="1" type="body"/>
          </p:nvPr>
        </p:nvSpPr>
        <p:spPr>
          <a:xfrm>
            <a:off x="428625" y="745700"/>
            <a:ext cx="3966300" cy="394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▪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It is possible to get multiple values from the user in one line. 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▪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We can accept two or three values from the user.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For example, in a single execution of the </a:t>
            </a:r>
            <a:r>
              <a:rPr lang="en" sz="1300">
                <a:solidFill>
                  <a:srgbClr val="6C0B24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function, we can ask the user his/her name, age, and phone number and store it in three different variables.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Let’ see how to do this.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838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Take each input separated by space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Split input string using </a:t>
            </a:r>
            <a:r>
              <a:rPr lang="en" sz="1300">
                <a:solidFill>
                  <a:srgbClr val="6C0B24"/>
                </a:solidFill>
                <a:highlight>
                  <a:srgbClr val="F9F2F4"/>
                </a:highlight>
                <a:latin typeface="Courier New"/>
                <a:ea typeface="Courier New"/>
                <a:cs typeface="Courier New"/>
                <a:sym typeface="Courier New"/>
              </a:rPr>
              <a:t>split()</a:t>
            </a: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get the value of individual input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150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97"/>
          <p:cNvSpPr txBox="1"/>
          <p:nvPr>
            <p:ph idx="2" type="body"/>
          </p:nvPr>
        </p:nvSpPr>
        <p:spPr>
          <a:xfrm>
            <a:off x="4716835" y="1255052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7" name="Google Shape;7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75" y="869975"/>
            <a:ext cx="4269149" cy="9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975" y="2942521"/>
            <a:ext cx="4269149" cy="1056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8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2"/>
                </a:solidFill>
              </a:rPr>
              <a:t>Business Problem Statement:</a:t>
            </a:r>
            <a:endParaRPr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98"/>
          <p:cNvSpPr txBox="1"/>
          <p:nvPr>
            <p:ph idx="1" type="body"/>
          </p:nvPr>
        </p:nvSpPr>
        <p:spPr>
          <a:xfrm>
            <a:off x="266003" y="9395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Imagine you are managing a small online store, and you want to calculate the total revenue from the sales of three different products. Each product has a different price and quantity sold. </a:t>
            </a:r>
            <a:endParaRPr/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Additionally, you want to check whether the total revenue exceeds a certain threshold to determine if you need to apply a discount.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99"/>
          <p:cNvSpPr txBox="1"/>
          <p:nvPr>
            <p:ph idx="1" type="body"/>
          </p:nvPr>
        </p:nvSpPr>
        <p:spPr>
          <a:xfrm>
            <a:off x="342575" y="270326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# </a:t>
            </a:r>
            <a:r>
              <a:rPr lang="en" sz="3700"/>
              <a:t>Product 1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price_product1 = 25.50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quantity_product1 = 30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# Product 2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price_product2 = 19.99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quantity_product2 = 45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# Product 3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price_product3 = 10.75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quantity_product3 = 50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# Calculate total revenue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total_revenue = (price_product1 * quantity_product1) + (price_product2 * quantity_product2) + (price_product3 * quantity_product3)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# Threshold for applying a discount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discount_threshold = 1000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# Check if total revenue exceeds the discount threshold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sz="3700"/>
              <a:t>apply_discount = total_revenue &gt; discount_threshold</a:t>
            </a:r>
            <a:endParaRPr sz="3700"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99"/>
          <p:cNvSpPr txBox="1"/>
          <p:nvPr>
            <p:ph idx="2" type="body"/>
          </p:nvPr>
        </p:nvSpPr>
        <p:spPr>
          <a:xfrm>
            <a:off x="4822010" y="385051"/>
            <a:ext cx="3966300" cy="34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5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# Display the results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print("Product 1 Revenue:", price_product1 * quantity_product1)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print("Product 2 Revenue:", price_product2 * quantity_product2)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print("Product 3 Revenue:", price_product3 * quantity_product3)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print("Total Revenue:", total_revenue)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if apply_discount: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    print("Discount applies! Total revenue exceeds the threshold.")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else: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/>
              <a:t>    print("No discount. Total revenue is within the threshold.")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0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 </a:t>
            </a:r>
            <a:endParaRPr/>
          </a:p>
        </p:txBody>
      </p:sp>
      <p:sp>
        <p:nvSpPr>
          <p:cNvPr id="796" name="Google Shape;796;p100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Problem: Calculate the Total Cost of Items in a Shopping Cart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Suppose you are building an e-commerce application, and you need to calculate the total cost of items in a shopping cart. Each item has a name, quantity, and price.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Requirements: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Store the item details in variables (name, quantity, price).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Calculate the total cost for each item and the overall total cost.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Display the item details and the total cost.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1"/>
          <p:cNvSpPr txBox="1"/>
          <p:nvPr/>
        </p:nvSpPr>
        <p:spPr>
          <a:xfrm>
            <a:off x="4454366" y="3058763"/>
            <a:ext cx="41181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Python Control Structures</a:t>
            </a:r>
            <a:endParaRPr sz="3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200" y="1022400"/>
            <a:ext cx="393382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2"/>
          <p:cNvSpPr txBox="1"/>
          <p:nvPr/>
        </p:nvSpPr>
        <p:spPr>
          <a:xfrm>
            <a:off x="0" y="0"/>
            <a:ext cx="36426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The flow control statements are divided into </a:t>
            </a:r>
            <a:r>
              <a:rPr b="1"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three categories</a:t>
            </a:r>
            <a:endParaRPr b="1"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838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Conditional statements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Iterative statements.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838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rgbClr val="22222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Transfer statements</a:t>
            </a:r>
            <a:endParaRPr sz="1300">
              <a:solidFill>
                <a:srgbClr val="22222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9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25" y="0"/>
            <a:ext cx="8771899" cy="479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10477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300" y="964513"/>
            <a:ext cx="10477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75" y="964513"/>
            <a:ext cx="104775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103"/>
          <p:cNvGrpSpPr/>
          <p:nvPr/>
        </p:nvGrpSpPr>
        <p:grpSpPr>
          <a:xfrm>
            <a:off x="1308164" y="772091"/>
            <a:ext cx="7321950" cy="4289778"/>
            <a:chOff x="1597152" y="935736"/>
            <a:chExt cx="9762600" cy="5719704"/>
          </a:xfrm>
        </p:grpSpPr>
        <p:sp>
          <p:nvSpPr>
            <p:cNvPr id="813" name="Google Shape;813;p103"/>
            <p:cNvSpPr/>
            <p:nvPr/>
          </p:nvSpPr>
          <p:spPr>
            <a:xfrm>
              <a:off x="1597152" y="935736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03"/>
            <p:cNvSpPr/>
            <p:nvPr/>
          </p:nvSpPr>
          <p:spPr>
            <a:xfrm>
              <a:off x="5120640" y="3363467"/>
              <a:ext cx="1624500" cy="925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03"/>
            <p:cNvSpPr/>
            <p:nvPr/>
          </p:nvSpPr>
          <p:spPr>
            <a:xfrm>
              <a:off x="5156200" y="3398773"/>
              <a:ext cx="1498500" cy="800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03"/>
            <p:cNvSpPr/>
            <p:nvPr/>
          </p:nvSpPr>
          <p:spPr>
            <a:xfrm>
              <a:off x="5151390" y="3390775"/>
              <a:ext cx="1508125" cy="809625"/>
            </a:xfrm>
            <a:custGeom>
              <a:rect b="b" l="l" r="r" t="t"/>
              <a:pathLst>
                <a:path extrusionOk="0" h="809625" w="1508125">
                  <a:moveTo>
                    <a:pt x="0" y="809625"/>
                  </a:moveTo>
                  <a:lnTo>
                    <a:pt x="1508125" y="809625"/>
                  </a:lnTo>
                  <a:lnTo>
                    <a:pt x="1508125" y="0"/>
                  </a:lnTo>
                  <a:lnTo>
                    <a:pt x="0" y="0"/>
                  </a:lnTo>
                  <a:lnTo>
                    <a:pt x="0" y="8096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03"/>
            <p:cNvSpPr/>
            <p:nvPr/>
          </p:nvSpPr>
          <p:spPr>
            <a:xfrm>
              <a:off x="2161032" y="3363467"/>
              <a:ext cx="1586400" cy="582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03"/>
            <p:cNvSpPr/>
            <p:nvPr/>
          </p:nvSpPr>
          <p:spPr>
            <a:xfrm>
              <a:off x="2197100" y="3398773"/>
              <a:ext cx="1460400" cy="4572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103"/>
            <p:cNvSpPr/>
            <p:nvPr/>
          </p:nvSpPr>
          <p:spPr>
            <a:xfrm>
              <a:off x="2192273" y="3394075"/>
              <a:ext cx="1470025" cy="466725"/>
            </a:xfrm>
            <a:custGeom>
              <a:rect b="b" l="l" r="r" t="t"/>
              <a:pathLst>
                <a:path extrusionOk="0" h="466725" w="1470025">
                  <a:moveTo>
                    <a:pt x="0" y="466725"/>
                  </a:moveTo>
                  <a:lnTo>
                    <a:pt x="1470025" y="466725"/>
                  </a:lnTo>
                  <a:lnTo>
                    <a:pt x="1470025" y="0"/>
                  </a:lnTo>
                  <a:lnTo>
                    <a:pt x="0" y="0"/>
                  </a:lnTo>
                  <a:lnTo>
                    <a:pt x="0" y="4667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103"/>
            <p:cNvSpPr/>
            <p:nvPr/>
          </p:nvSpPr>
          <p:spPr>
            <a:xfrm>
              <a:off x="8447531" y="3363467"/>
              <a:ext cx="1815000" cy="17634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103"/>
            <p:cNvSpPr/>
            <p:nvPr/>
          </p:nvSpPr>
          <p:spPr>
            <a:xfrm>
              <a:off x="8483600" y="3398773"/>
              <a:ext cx="1689000" cy="163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103"/>
            <p:cNvSpPr/>
            <p:nvPr/>
          </p:nvSpPr>
          <p:spPr>
            <a:xfrm>
              <a:off x="8478773" y="3394075"/>
              <a:ext cx="1698625" cy="1647825"/>
            </a:xfrm>
            <a:custGeom>
              <a:rect b="b" l="l" r="r" t="t"/>
              <a:pathLst>
                <a:path extrusionOk="0" h="1647825" w="1698625">
                  <a:moveTo>
                    <a:pt x="0" y="1647825"/>
                  </a:moveTo>
                  <a:lnTo>
                    <a:pt x="1698625" y="1647825"/>
                  </a:lnTo>
                  <a:lnTo>
                    <a:pt x="1698625" y="0"/>
                  </a:lnTo>
                  <a:lnTo>
                    <a:pt x="0" y="0"/>
                  </a:lnTo>
                  <a:lnTo>
                    <a:pt x="0" y="16478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103"/>
            <p:cNvSpPr/>
            <p:nvPr/>
          </p:nvSpPr>
          <p:spPr>
            <a:xfrm>
              <a:off x="3101339" y="4701540"/>
              <a:ext cx="4037100" cy="19539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103"/>
            <p:cNvSpPr/>
            <p:nvPr/>
          </p:nvSpPr>
          <p:spPr>
            <a:xfrm>
              <a:off x="3136900" y="4737100"/>
              <a:ext cx="3911700" cy="18288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103"/>
            <p:cNvSpPr/>
            <p:nvPr/>
          </p:nvSpPr>
          <p:spPr>
            <a:xfrm>
              <a:off x="3132073" y="4732337"/>
              <a:ext cx="3921125" cy="1838325"/>
            </a:xfrm>
            <a:custGeom>
              <a:rect b="b" l="l" r="r" t="t"/>
              <a:pathLst>
                <a:path extrusionOk="0" h="1838325" w="3921125">
                  <a:moveTo>
                    <a:pt x="0" y="1838325"/>
                  </a:moveTo>
                  <a:lnTo>
                    <a:pt x="3921125" y="1838325"/>
                  </a:lnTo>
                  <a:lnTo>
                    <a:pt x="3921125" y="0"/>
                  </a:lnTo>
                  <a:lnTo>
                    <a:pt x="0" y="0"/>
                  </a:lnTo>
                  <a:lnTo>
                    <a:pt x="0" y="18383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6" name="Google Shape;826;p103"/>
          <p:cNvSpPr txBox="1"/>
          <p:nvPr>
            <p:ph type="title"/>
          </p:nvPr>
        </p:nvSpPr>
        <p:spPr>
          <a:xfrm>
            <a:off x="4076510" y="173546"/>
            <a:ext cx="2152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  <p:sp>
        <p:nvSpPr>
          <p:cNvPr id="827" name="Google Shape;827;p103"/>
          <p:cNvSpPr txBox="1"/>
          <p:nvPr/>
        </p:nvSpPr>
        <p:spPr>
          <a:xfrm>
            <a:off x="1317689" y="628650"/>
            <a:ext cx="68547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4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In Python,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True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False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are Boolean objects of class '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bool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' and they are </a:t>
            </a: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immutable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assumes any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non-zero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non-null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values as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True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, otherwise it is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False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value.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Python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does not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provide switch or case statements as in other languages.</a:t>
            </a:r>
            <a:endParaRPr sz="1100"/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Syntax: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355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if Statement	</a:t>
            </a:r>
            <a:r>
              <a:rPr b="1"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if..else </a:t>
            </a: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Statement	if..elif..else Statement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28" name="Google Shape;828;p103"/>
          <p:cNvSpPr txBox="1"/>
          <p:nvPr/>
        </p:nvSpPr>
        <p:spPr>
          <a:xfrm>
            <a:off x="1319306" y="3209887"/>
            <a:ext cx="11754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Example: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oogle Shape;833;p104"/>
          <p:cNvGrpSpPr/>
          <p:nvPr/>
        </p:nvGrpSpPr>
        <p:grpSpPr>
          <a:xfrm>
            <a:off x="1197864" y="759808"/>
            <a:ext cx="7321950" cy="2556034"/>
            <a:chOff x="1597152" y="1013078"/>
            <a:chExt cx="9762600" cy="3408045"/>
          </a:xfrm>
        </p:grpSpPr>
        <p:sp>
          <p:nvSpPr>
            <p:cNvPr id="834" name="Google Shape;834;p104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04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04"/>
            <p:cNvSpPr/>
            <p:nvPr/>
          </p:nvSpPr>
          <p:spPr>
            <a:xfrm>
              <a:off x="5564123" y="3304032"/>
              <a:ext cx="3555600" cy="57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04"/>
            <p:cNvSpPr/>
            <p:nvPr/>
          </p:nvSpPr>
          <p:spPr>
            <a:xfrm>
              <a:off x="5600700" y="3340100"/>
              <a:ext cx="3429000" cy="444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04"/>
            <p:cNvSpPr/>
            <p:nvPr/>
          </p:nvSpPr>
          <p:spPr>
            <a:xfrm>
              <a:off x="5595873" y="3335273"/>
              <a:ext cx="3438525" cy="454025"/>
            </a:xfrm>
            <a:custGeom>
              <a:rect b="b" l="l" r="r" t="t"/>
              <a:pathLst>
                <a:path extrusionOk="0" h="454025" w="3438525">
                  <a:moveTo>
                    <a:pt x="0" y="454025"/>
                  </a:moveTo>
                  <a:lnTo>
                    <a:pt x="3438525" y="454025"/>
                  </a:lnTo>
                  <a:lnTo>
                    <a:pt x="3438525" y="0"/>
                  </a:lnTo>
                  <a:lnTo>
                    <a:pt x="0" y="0"/>
                  </a:lnTo>
                  <a:lnTo>
                    <a:pt x="0" y="4540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04"/>
            <p:cNvSpPr/>
            <p:nvPr/>
          </p:nvSpPr>
          <p:spPr>
            <a:xfrm>
              <a:off x="3075432" y="2630423"/>
              <a:ext cx="1865400" cy="17907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04"/>
            <p:cNvSpPr/>
            <p:nvPr/>
          </p:nvSpPr>
          <p:spPr>
            <a:xfrm>
              <a:off x="3111500" y="2667000"/>
              <a:ext cx="1740000" cy="1663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04"/>
            <p:cNvSpPr/>
            <p:nvPr/>
          </p:nvSpPr>
          <p:spPr>
            <a:xfrm>
              <a:off x="3106673" y="2662173"/>
              <a:ext cx="1749425" cy="1673225"/>
            </a:xfrm>
            <a:custGeom>
              <a:rect b="b" l="l" r="r" t="t"/>
              <a:pathLst>
                <a:path extrusionOk="0" h="1673225" w="1749425">
                  <a:moveTo>
                    <a:pt x="0" y="1673225"/>
                  </a:moveTo>
                  <a:lnTo>
                    <a:pt x="1749425" y="1673225"/>
                  </a:lnTo>
                  <a:lnTo>
                    <a:pt x="1749425" y="0"/>
                  </a:lnTo>
                  <a:lnTo>
                    <a:pt x="0" y="0"/>
                  </a:lnTo>
                  <a:lnTo>
                    <a:pt x="0" y="16732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104"/>
          <p:cNvSpPr txBox="1"/>
          <p:nvPr>
            <p:ph type="title"/>
          </p:nvPr>
        </p:nvSpPr>
        <p:spPr>
          <a:xfrm>
            <a:off x="4076510" y="173546"/>
            <a:ext cx="2095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  <p:sp>
        <p:nvSpPr>
          <p:cNvPr id="843" name="Google Shape;843;p104"/>
          <p:cNvSpPr txBox="1"/>
          <p:nvPr/>
        </p:nvSpPr>
        <p:spPr>
          <a:xfrm>
            <a:off x="1319307" y="1076995"/>
            <a:ext cx="7046700" cy="8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Using the conditional expression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Another type of conditional structure in Python, which is very convenient and easy to read.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44" name="Google Shape;844;p104"/>
          <p:cNvSpPr txBox="1"/>
          <p:nvPr/>
        </p:nvSpPr>
        <p:spPr>
          <a:xfrm>
            <a:off x="3879152" y="2540318"/>
            <a:ext cx="187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endParaRPr sz="140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5"/>
          <p:cNvSpPr txBox="1"/>
          <p:nvPr>
            <p:ph type="title"/>
          </p:nvPr>
        </p:nvSpPr>
        <p:spPr>
          <a:xfrm>
            <a:off x="1944947" y="106625"/>
            <a:ext cx="3504600" cy="41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Chain multiple if statement in Python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05"/>
          <p:cNvSpPr txBox="1"/>
          <p:nvPr>
            <p:ph idx="1" type="body"/>
          </p:nvPr>
        </p:nvSpPr>
        <p:spPr>
          <a:xfrm>
            <a:off x="99981" y="517619"/>
            <a:ext cx="5399700" cy="22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just">
              <a:spcBef>
                <a:spcPts val="9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if-elif-else condition statement has an elif blocks to chain multiple conditions one after another.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This is useful when you need to check multiple conditions.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With the help of if-elif-else we can make a tricky decision. 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The elif statement checks multiple conditions one by one and if the condition fulfills, then executes that code.</a:t>
            </a:r>
            <a:endParaRPr sz="1300"/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Syntax of the if-elif-else statement:</a:t>
            </a:r>
            <a:endParaRPr sz="1300"/>
          </a:p>
          <a:p>
            <a:pPr indent="0" lvl="0" marL="0" rtl="0" algn="just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851" name="Google Shape;8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5" y="2802000"/>
            <a:ext cx="2103200" cy="196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951" y="448750"/>
            <a:ext cx="2982726" cy="287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6"/>
          <p:cNvSpPr txBox="1"/>
          <p:nvPr>
            <p:ph type="title"/>
          </p:nvPr>
        </p:nvSpPr>
        <p:spPr>
          <a:xfrm>
            <a:off x="3292982" y="173546"/>
            <a:ext cx="2558100" cy="332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75" y="937293"/>
            <a:ext cx="3808552" cy="228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107"/>
          <p:cNvGrpSpPr/>
          <p:nvPr/>
        </p:nvGrpSpPr>
        <p:grpSpPr>
          <a:xfrm>
            <a:off x="1044889" y="760009"/>
            <a:ext cx="7321950" cy="3793922"/>
            <a:chOff x="1597152" y="1013078"/>
            <a:chExt cx="9762600" cy="5058562"/>
          </a:xfrm>
        </p:grpSpPr>
        <p:sp>
          <p:nvSpPr>
            <p:cNvPr id="864" name="Google Shape;864;p107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07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07"/>
            <p:cNvSpPr/>
            <p:nvPr/>
          </p:nvSpPr>
          <p:spPr>
            <a:xfrm>
              <a:off x="2325623" y="1818132"/>
              <a:ext cx="6324600" cy="2703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07"/>
            <p:cNvSpPr/>
            <p:nvPr/>
          </p:nvSpPr>
          <p:spPr>
            <a:xfrm>
              <a:off x="2362200" y="1854200"/>
              <a:ext cx="6197700" cy="2578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07"/>
            <p:cNvSpPr/>
            <p:nvPr/>
          </p:nvSpPr>
          <p:spPr>
            <a:xfrm>
              <a:off x="2357373" y="1849373"/>
              <a:ext cx="6207125" cy="2587625"/>
            </a:xfrm>
            <a:custGeom>
              <a:rect b="b" l="l" r="r" t="t"/>
              <a:pathLst>
                <a:path extrusionOk="0" h="2587625" w="6207125">
                  <a:moveTo>
                    <a:pt x="0" y="2587625"/>
                  </a:moveTo>
                  <a:lnTo>
                    <a:pt x="6207125" y="2587625"/>
                  </a:lnTo>
                  <a:lnTo>
                    <a:pt x="6207125" y="0"/>
                  </a:lnTo>
                  <a:lnTo>
                    <a:pt x="0" y="0"/>
                  </a:lnTo>
                  <a:lnTo>
                    <a:pt x="0" y="25876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07"/>
            <p:cNvSpPr/>
            <p:nvPr/>
          </p:nvSpPr>
          <p:spPr>
            <a:xfrm>
              <a:off x="2325623" y="5094732"/>
              <a:ext cx="3262800" cy="976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07"/>
            <p:cNvSpPr/>
            <p:nvPr/>
          </p:nvSpPr>
          <p:spPr>
            <a:xfrm>
              <a:off x="2362200" y="5130800"/>
              <a:ext cx="3136800" cy="8508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07"/>
            <p:cNvSpPr/>
            <p:nvPr/>
          </p:nvSpPr>
          <p:spPr>
            <a:xfrm>
              <a:off x="2357373" y="5126037"/>
              <a:ext cx="3146425" cy="860425"/>
            </a:xfrm>
            <a:custGeom>
              <a:rect b="b" l="l" r="r" t="t"/>
              <a:pathLst>
                <a:path extrusionOk="0" h="860425" w="3146425">
                  <a:moveTo>
                    <a:pt x="0" y="860425"/>
                  </a:moveTo>
                  <a:lnTo>
                    <a:pt x="3146425" y="860425"/>
                  </a:lnTo>
                  <a:lnTo>
                    <a:pt x="3146425" y="0"/>
                  </a:lnTo>
                  <a:lnTo>
                    <a:pt x="0" y="0"/>
                  </a:lnTo>
                  <a:lnTo>
                    <a:pt x="0" y="8604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07"/>
            <p:cNvSpPr/>
            <p:nvPr/>
          </p:nvSpPr>
          <p:spPr>
            <a:xfrm>
              <a:off x="5666232" y="5120640"/>
              <a:ext cx="1522500" cy="951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07"/>
            <p:cNvSpPr/>
            <p:nvPr/>
          </p:nvSpPr>
          <p:spPr>
            <a:xfrm>
              <a:off x="5702300" y="5156200"/>
              <a:ext cx="1397100" cy="8256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07"/>
            <p:cNvSpPr/>
            <p:nvPr/>
          </p:nvSpPr>
          <p:spPr>
            <a:xfrm>
              <a:off x="5697473" y="5151437"/>
              <a:ext cx="1406525" cy="835025"/>
            </a:xfrm>
            <a:custGeom>
              <a:rect b="b" l="l" r="r" t="t"/>
              <a:pathLst>
                <a:path extrusionOk="0" h="835025" w="1406525">
                  <a:moveTo>
                    <a:pt x="0" y="835025"/>
                  </a:moveTo>
                  <a:lnTo>
                    <a:pt x="1406525" y="835025"/>
                  </a:lnTo>
                  <a:lnTo>
                    <a:pt x="1406525" y="0"/>
                  </a:lnTo>
                  <a:lnTo>
                    <a:pt x="0" y="0"/>
                  </a:lnTo>
                  <a:lnTo>
                    <a:pt x="0" y="8350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07"/>
            <p:cNvSpPr/>
            <p:nvPr/>
          </p:nvSpPr>
          <p:spPr>
            <a:xfrm>
              <a:off x="8726423" y="1982723"/>
              <a:ext cx="2234100" cy="2310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07"/>
            <p:cNvSpPr/>
            <p:nvPr/>
          </p:nvSpPr>
          <p:spPr>
            <a:xfrm>
              <a:off x="8763000" y="2019300"/>
              <a:ext cx="2108100" cy="2184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07"/>
            <p:cNvSpPr/>
            <p:nvPr/>
          </p:nvSpPr>
          <p:spPr>
            <a:xfrm>
              <a:off x="8758173" y="2014473"/>
              <a:ext cx="2117725" cy="2193925"/>
            </a:xfrm>
            <a:custGeom>
              <a:rect b="b" l="l" r="r" t="t"/>
              <a:pathLst>
                <a:path extrusionOk="0" h="2193925" w="2117725">
                  <a:moveTo>
                    <a:pt x="0" y="2193925"/>
                  </a:moveTo>
                  <a:lnTo>
                    <a:pt x="2117725" y="2193925"/>
                  </a:lnTo>
                  <a:lnTo>
                    <a:pt x="2117725" y="0"/>
                  </a:lnTo>
                  <a:lnTo>
                    <a:pt x="0" y="0"/>
                  </a:lnTo>
                  <a:lnTo>
                    <a:pt x="0" y="21939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07"/>
            <p:cNvSpPr/>
            <p:nvPr/>
          </p:nvSpPr>
          <p:spPr>
            <a:xfrm>
              <a:off x="4374134" y="3924808"/>
              <a:ext cx="533400" cy="3048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9" name="Google Shape;879;p107"/>
          <p:cNvSpPr txBox="1"/>
          <p:nvPr>
            <p:ph type="title"/>
          </p:nvPr>
        </p:nvSpPr>
        <p:spPr>
          <a:xfrm>
            <a:off x="4497134" y="173546"/>
            <a:ext cx="1275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880" name="Google Shape;880;p107"/>
          <p:cNvSpPr txBox="1"/>
          <p:nvPr/>
        </p:nvSpPr>
        <p:spPr>
          <a:xfrm>
            <a:off x="1319307" y="941642"/>
            <a:ext cx="1824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The For Loop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81" name="Google Shape;881;p107"/>
          <p:cNvSpPr txBox="1"/>
          <p:nvPr/>
        </p:nvSpPr>
        <p:spPr>
          <a:xfrm>
            <a:off x="1319307" y="3454718"/>
            <a:ext cx="18810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The while Loop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6" name="Google Shape;886;p108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887" name="Google Shape;887;p108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08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9" name="Google Shape;889;p108"/>
          <p:cNvSpPr txBox="1"/>
          <p:nvPr>
            <p:ph type="title"/>
          </p:nvPr>
        </p:nvSpPr>
        <p:spPr>
          <a:xfrm>
            <a:off x="4497134" y="173546"/>
            <a:ext cx="1160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Loops</a:t>
            </a:r>
            <a:endParaRPr/>
          </a:p>
        </p:txBody>
      </p:sp>
      <p:sp>
        <p:nvSpPr>
          <p:cNvPr id="890" name="Google Shape;890;p108"/>
          <p:cNvSpPr txBox="1"/>
          <p:nvPr/>
        </p:nvSpPr>
        <p:spPr>
          <a:xfrm>
            <a:off x="1261013" y="785336"/>
            <a:ext cx="25530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Loop Control Statements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1" name="Google Shape;891;p108"/>
          <p:cNvSpPr txBox="1"/>
          <p:nvPr/>
        </p:nvSpPr>
        <p:spPr>
          <a:xfrm>
            <a:off x="1261014" y="1110300"/>
            <a:ext cx="2553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break	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:Terminates	the	</a:t>
            </a:r>
            <a:endParaRPr sz="1100"/>
          </a:p>
        </p:txBody>
      </p:sp>
      <p:sp>
        <p:nvSpPr>
          <p:cNvPr id="892" name="Google Shape;892;p108"/>
          <p:cNvSpPr txBox="1"/>
          <p:nvPr/>
        </p:nvSpPr>
        <p:spPr>
          <a:xfrm>
            <a:off x="3375849" y="1110299"/>
            <a:ext cx="44628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statement	and	transfers	execution	to	the	statement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3" name="Google Shape;893;p108"/>
          <p:cNvSpPr txBox="1"/>
          <p:nvPr/>
        </p:nvSpPr>
        <p:spPr>
          <a:xfrm>
            <a:off x="1723055" y="1358426"/>
            <a:ext cx="36675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immediately following the loop   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4" name="Google Shape;894;p108"/>
          <p:cNvSpPr txBox="1"/>
          <p:nvPr/>
        </p:nvSpPr>
        <p:spPr>
          <a:xfrm>
            <a:off x="1261014" y="2362924"/>
            <a:ext cx="7115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continue	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:Causes the loop to skip the remainder of its body and immediately retest its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condition prior to reiterating.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95" name="Google Shape;895;p108"/>
          <p:cNvSpPr txBox="1"/>
          <p:nvPr/>
        </p:nvSpPr>
        <p:spPr>
          <a:xfrm>
            <a:off x="1261014" y="3586352"/>
            <a:ext cx="71157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Noto Sans Symbols"/>
              <a:buChar char="▪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pass	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:Used	when	a	statement	is	required	syntactically	but	you	do	not	want	any  command or code to execute.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896" name="Google Shape;896;p108"/>
          <p:cNvGrpSpPr/>
          <p:nvPr/>
        </p:nvGrpSpPr>
        <p:grpSpPr>
          <a:xfrm>
            <a:off x="2669075" y="1640204"/>
            <a:ext cx="4246325" cy="3332925"/>
            <a:chOff x="3558540" y="2186939"/>
            <a:chExt cx="5446800" cy="4443900"/>
          </a:xfrm>
        </p:grpSpPr>
        <p:sp>
          <p:nvSpPr>
            <p:cNvPr id="897" name="Google Shape;897;p108"/>
            <p:cNvSpPr/>
            <p:nvPr/>
          </p:nvSpPr>
          <p:spPr>
            <a:xfrm>
              <a:off x="7216140" y="2377439"/>
              <a:ext cx="1700700" cy="684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08"/>
            <p:cNvSpPr/>
            <p:nvPr/>
          </p:nvSpPr>
          <p:spPr>
            <a:xfrm>
              <a:off x="7251700" y="2412999"/>
              <a:ext cx="1574700" cy="558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08"/>
            <p:cNvSpPr/>
            <p:nvPr/>
          </p:nvSpPr>
          <p:spPr>
            <a:xfrm>
              <a:off x="7247001" y="2408173"/>
              <a:ext cx="1584325" cy="568325"/>
            </a:xfrm>
            <a:custGeom>
              <a:rect b="b" l="l" r="r" t="t"/>
              <a:pathLst>
                <a:path extrusionOk="0" h="568325" w="1584325">
                  <a:moveTo>
                    <a:pt x="0" y="568325"/>
                  </a:moveTo>
                  <a:lnTo>
                    <a:pt x="1584325" y="568325"/>
                  </a:lnTo>
                  <a:lnTo>
                    <a:pt x="1584325" y="0"/>
                  </a:lnTo>
                  <a:lnTo>
                    <a:pt x="0" y="0"/>
                  </a:lnTo>
                  <a:lnTo>
                    <a:pt x="0" y="5683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08"/>
            <p:cNvSpPr/>
            <p:nvPr/>
          </p:nvSpPr>
          <p:spPr>
            <a:xfrm>
              <a:off x="7292340" y="3849623"/>
              <a:ext cx="1674900" cy="990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08"/>
            <p:cNvSpPr/>
            <p:nvPr/>
          </p:nvSpPr>
          <p:spPr>
            <a:xfrm>
              <a:off x="7327900" y="3886200"/>
              <a:ext cx="1549500" cy="8637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08"/>
            <p:cNvSpPr/>
            <p:nvPr/>
          </p:nvSpPr>
          <p:spPr>
            <a:xfrm>
              <a:off x="7323201" y="3881373"/>
              <a:ext cx="1558925" cy="873125"/>
            </a:xfrm>
            <a:custGeom>
              <a:rect b="b" l="l" r="r" t="t"/>
              <a:pathLst>
                <a:path extrusionOk="0" h="873125" w="1558925">
                  <a:moveTo>
                    <a:pt x="0" y="873125"/>
                  </a:moveTo>
                  <a:lnTo>
                    <a:pt x="1558925" y="873125"/>
                  </a:lnTo>
                  <a:lnTo>
                    <a:pt x="1558925" y="0"/>
                  </a:lnTo>
                  <a:lnTo>
                    <a:pt x="0" y="0"/>
                  </a:lnTo>
                  <a:lnTo>
                    <a:pt x="0" y="8731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08"/>
            <p:cNvSpPr/>
            <p:nvPr/>
          </p:nvSpPr>
          <p:spPr>
            <a:xfrm>
              <a:off x="7292340" y="5387339"/>
              <a:ext cx="1713000" cy="12435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08"/>
            <p:cNvSpPr/>
            <p:nvPr/>
          </p:nvSpPr>
          <p:spPr>
            <a:xfrm>
              <a:off x="7327900" y="5422900"/>
              <a:ext cx="1587600" cy="1117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108"/>
            <p:cNvSpPr/>
            <p:nvPr/>
          </p:nvSpPr>
          <p:spPr>
            <a:xfrm>
              <a:off x="7323201" y="5418137"/>
              <a:ext cx="1597025" cy="1127125"/>
            </a:xfrm>
            <a:custGeom>
              <a:rect b="b" l="l" r="r" t="t"/>
              <a:pathLst>
                <a:path extrusionOk="0" h="1127125" w="1597025">
                  <a:moveTo>
                    <a:pt x="0" y="1127125"/>
                  </a:moveTo>
                  <a:lnTo>
                    <a:pt x="1597025" y="1127125"/>
                  </a:lnTo>
                  <a:lnTo>
                    <a:pt x="1597025" y="0"/>
                  </a:lnTo>
                  <a:lnTo>
                    <a:pt x="0" y="0"/>
                  </a:lnTo>
                  <a:lnTo>
                    <a:pt x="0" y="112712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108"/>
            <p:cNvSpPr/>
            <p:nvPr/>
          </p:nvSpPr>
          <p:spPr>
            <a:xfrm>
              <a:off x="3558540" y="2186939"/>
              <a:ext cx="3516000" cy="1065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108"/>
            <p:cNvSpPr/>
            <p:nvPr/>
          </p:nvSpPr>
          <p:spPr>
            <a:xfrm>
              <a:off x="3594100" y="2222499"/>
              <a:ext cx="3390900" cy="939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108"/>
            <p:cNvSpPr/>
            <p:nvPr/>
          </p:nvSpPr>
          <p:spPr>
            <a:xfrm>
              <a:off x="3589274" y="2217673"/>
              <a:ext cx="3400425" cy="949325"/>
            </a:xfrm>
            <a:custGeom>
              <a:rect b="b" l="l" r="r" t="t"/>
              <a:pathLst>
                <a:path extrusionOk="0" h="949325" w="3400425">
                  <a:moveTo>
                    <a:pt x="0" y="949325"/>
                  </a:moveTo>
                  <a:lnTo>
                    <a:pt x="3400425" y="949325"/>
                  </a:lnTo>
                  <a:lnTo>
                    <a:pt x="3400425" y="0"/>
                  </a:lnTo>
                  <a:lnTo>
                    <a:pt x="0" y="0"/>
                  </a:lnTo>
                  <a:lnTo>
                    <a:pt x="0" y="9493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108"/>
            <p:cNvSpPr/>
            <p:nvPr/>
          </p:nvSpPr>
          <p:spPr>
            <a:xfrm>
              <a:off x="3558540" y="3825239"/>
              <a:ext cx="3477900" cy="9891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108"/>
            <p:cNvSpPr/>
            <p:nvPr/>
          </p:nvSpPr>
          <p:spPr>
            <a:xfrm>
              <a:off x="3594100" y="3860800"/>
              <a:ext cx="3352800" cy="8637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108"/>
            <p:cNvSpPr/>
            <p:nvPr/>
          </p:nvSpPr>
          <p:spPr>
            <a:xfrm>
              <a:off x="3589274" y="3855973"/>
              <a:ext cx="3362325" cy="873125"/>
            </a:xfrm>
            <a:custGeom>
              <a:rect b="b" l="l" r="r" t="t"/>
              <a:pathLst>
                <a:path extrusionOk="0" h="873125" w="3362325">
                  <a:moveTo>
                    <a:pt x="0" y="873125"/>
                  </a:moveTo>
                  <a:lnTo>
                    <a:pt x="3362325" y="873125"/>
                  </a:lnTo>
                  <a:lnTo>
                    <a:pt x="3362325" y="0"/>
                  </a:lnTo>
                  <a:lnTo>
                    <a:pt x="0" y="0"/>
                  </a:lnTo>
                  <a:lnTo>
                    <a:pt x="0" y="8731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108"/>
            <p:cNvSpPr/>
            <p:nvPr/>
          </p:nvSpPr>
          <p:spPr>
            <a:xfrm>
              <a:off x="3558540" y="5425439"/>
              <a:ext cx="3554100" cy="12054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108"/>
            <p:cNvSpPr/>
            <p:nvPr/>
          </p:nvSpPr>
          <p:spPr>
            <a:xfrm>
              <a:off x="3594100" y="5460999"/>
              <a:ext cx="3429000" cy="10794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108"/>
            <p:cNvSpPr/>
            <p:nvPr/>
          </p:nvSpPr>
          <p:spPr>
            <a:xfrm>
              <a:off x="3589274" y="5456237"/>
              <a:ext cx="3438525" cy="1089025"/>
            </a:xfrm>
            <a:custGeom>
              <a:rect b="b" l="l" r="r" t="t"/>
              <a:pathLst>
                <a:path extrusionOk="0" h="1089025" w="3438525">
                  <a:moveTo>
                    <a:pt x="0" y="1089025"/>
                  </a:moveTo>
                  <a:lnTo>
                    <a:pt x="3438525" y="1089025"/>
                  </a:lnTo>
                  <a:lnTo>
                    <a:pt x="3438525" y="0"/>
                  </a:lnTo>
                  <a:lnTo>
                    <a:pt x="0" y="0"/>
                  </a:lnTo>
                  <a:lnTo>
                    <a:pt x="0" y="10890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09"/>
          <p:cNvSpPr txBox="1"/>
          <p:nvPr/>
        </p:nvSpPr>
        <p:spPr>
          <a:xfrm>
            <a:off x="5799867" y="3058763"/>
            <a:ext cx="2769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Python Functions</a:t>
            </a:r>
            <a:endParaRPr sz="30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472" y="628650"/>
            <a:ext cx="6911579" cy="41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111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930" name="Google Shape;930;p111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11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2" name="Google Shape;932;p111"/>
          <p:cNvSpPr txBox="1"/>
          <p:nvPr>
            <p:ph type="title"/>
          </p:nvPr>
        </p:nvSpPr>
        <p:spPr>
          <a:xfrm>
            <a:off x="4254818" y="173546"/>
            <a:ext cx="19176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933" name="Google Shape;933;p111"/>
          <p:cNvSpPr txBox="1"/>
          <p:nvPr/>
        </p:nvSpPr>
        <p:spPr>
          <a:xfrm>
            <a:off x="1061275" y="812672"/>
            <a:ext cx="7929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 function is a block of organized, reusable code that is used to perform a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single, related action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  Functions provide better modularity for your application and a high degree of code reusing.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a Function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228600" marR="3937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Function blocks begin with the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keyword </a:t>
            </a:r>
            <a:r>
              <a:rPr b="1"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def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followed by the function name and parentheses (  ( ) ).</a:t>
            </a:r>
            <a:endParaRPr sz="1100"/>
          </a:p>
          <a:p>
            <a:pPr indent="-222250" lvl="0" marL="228600" marR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Any input parameters or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arguments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should be placed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within these parentheses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 You can also  define parameters inside these parentheses.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first statement of a function can be an optional statement - the documentation string of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function or </a:t>
            </a:r>
            <a:r>
              <a:rPr i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docstring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22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code block within every function starts with a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colon (:)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and is indented.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22250" lvl="0" marL="228600" marR="393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The statement </a:t>
            </a:r>
            <a:r>
              <a:rPr lang="en" sz="1500">
                <a:solidFill>
                  <a:srgbClr val="FF0000"/>
                </a:solidFill>
                <a:latin typeface="Carlito"/>
                <a:ea typeface="Carlito"/>
                <a:cs typeface="Carlito"/>
                <a:sym typeface="Carlito"/>
              </a:rPr>
              <a:t>return [expression]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exits a function, optionally passing back an expression to  the caller. A return statement with no arguments is the same as return None.</a:t>
            </a:r>
            <a:endParaRPr sz="11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8" name="Google Shape;938;p112"/>
          <p:cNvGrpSpPr/>
          <p:nvPr/>
        </p:nvGrpSpPr>
        <p:grpSpPr>
          <a:xfrm>
            <a:off x="1197864" y="759809"/>
            <a:ext cx="7321950" cy="52837"/>
            <a:chOff x="1597152" y="1013078"/>
            <a:chExt cx="9762600" cy="70449"/>
          </a:xfrm>
        </p:grpSpPr>
        <p:sp>
          <p:nvSpPr>
            <p:cNvPr id="939" name="Google Shape;939;p112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12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1" name="Google Shape;941;p112"/>
          <p:cNvSpPr txBox="1"/>
          <p:nvPr>
            <p:ph type="title"/>
          </p:nvPr>
        </p:nvSpPr>
        <p:spPr>
          <a:xfrm>
            <a:off x="4254818" y="173546"/>
            <a:ext cx="20889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942" name="Google Shape;942;p112"/>
          <p:cNvSpPr txBox="1"/>
          <p:nvPr>
            <p:ph idx="11" type="ftr"/>
          </p:nvPr>
        </p:nvSpPr>
        <p:spPr>
          <a:xfrm>
            <a:off x="6169842" y="3714036"/>
            <a:ext cx="645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Ripal Ranpara</a:t>
            </a:r>
            <a:endParaRPr/>
          </a:p>
        </p:txBody>
      </p:sp>
      <p:sp>
        <p:nvSpPr>
          <p:cNvPr id="943" name="Google Shape;943;p112"/>
          <p:cNvSpPr txBox="1"/>
          <p:nvPr/>
        </p:nvSpPr>
        <p:spPr>
          <a:xfrm>
            <a:off x="1168431" y="767905"/>
            <a:ext cx="16101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Function Syntax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944" name="Google Shape;944;p112"/>
          <p:cNvSpPr txBox="1"/>
          <p:nvPr/>
        </p:nvSpPr>
        <p:spPr>
          <a:xfrm>
            <a:off x="1168431" y="1731847"/>
            <a:ext cx="5649300" cy="28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25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400"/>
              <a:buFont typeface="Noto Sans Symbols"/>
              <a:buChar char="▪"/>
            </a:pPr>
            <a:r>
              <a:rPr b="1" lang="en" sz="1700">
                <a:solidFill>
                  <a:srgbClr val="CC9A1A"/>
                </a:solidFill>
                <a:latin typeface="Carlito"/>
                <a:ea typeface="Carlito"/>
                <a:cs typeface="Carlito"/>
                <a:sym typeface="Carlito"/>
              </a:rPr>
              <a:t>Function Arguments</a:t>
            </a:r>
            <a:endParaRPr sz="17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You can call a function by using any of the following types of arguments: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Required arguments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the arguments passed to the function in correct  positional order.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Keyword arguments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the function call identifies the arguments by the</a:t>
            </a:r>
            <a:endParaRPr sz="1100"/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parameter names.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Default arguments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: the argument has a default value in the function  declaration used when the value is not provided in the function call.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grpSp>
        <p:nvGrpSpPr>
          <p:cNvPr id="945" name="Google Shape;945;p112"/>
          <p:cNvGrpSpPr/>
          <p:nvPr/>
        </p:nvGrpSpPr>
        <p:grpSpPr>
          <a:xfrm>
            <a:off x="2985516" y="1092994"/>
            <a:ext cx="6051804" cy="3161342"/>
            <a:chOff x="3980688" y="1457325"/>
            <a:chExt cx="8069072" cy="4215122"/>
          </a:xfrm>
        </p:grpSpPr>
        <p:sp>
          <p:nvSpPr>
            <p:cNvPr id="946" name="Google Shape;946;p112"/>
            <p:cNvSpPr/>
            <p:nvPr/>
          </p:nvSpPr>
          <p:spPr>
            <a:xfrm>
              <a:off x="3980688" y="1463040"/>
              <a:ext cx="3034200" cy="976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12"/>
            <p:cNvSpPr/>
            <p:nvPr/>
          </p:nvSpPr>
          <p:spPr>
            <a:xfrm>
              <a:off x="4017010" y="1498600"/>
              <a:ext cx="2908200" cy="850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12"/>
            <p:cNvSpPr/>
            <p:nvPr/>
          </p:nvSpPr>
          <p:spPr>
            <a:xfrm>
              <a:off x="4012184" y="1493773"/>
              <a:ext cx="2917825" cy="860425"/>
            </a:xfrm>
            <a:custGeom>
              <a:rect b="b" l="l" r="r" t="t"/>
              <a:pathLst>
                <a:path extrusionOk="0" h="860425" w="2917825">
                  <a:moveTo>
                    <a:pt x="0" y="860425"/>
                  </a:moveTo>
                  <a:lnTo>
                    <a:pt x="2917825" y="860425"/>
                  </a:lnTo>
                  <a:lnTo>
                    <a:pt x="2917825" y="0"/>
                  </a:lnTo>
                  <a:lnTo>
                    <a:pt x="0" y="0"/>
                  </a:lnTo>
                  <a:lnTo>
                    <a:pt x="0" y="8604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12"/>
            <p:cNvSpPr/>
            <p:nvPr/>
          </p:nvSpPr>
          <p:spPr>
            <a:xfrm>
              <a:off x="9154667" y="3334511"/>
              <a:ext cx="2222100" cy="7164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12"/>
            <p:cNvSpPr/>
            <p:nvPr/>
          </p:nvSpPr>
          <p:spPr>
            <a:xfrm>
              <a:off x="9191244" y="3370021"/>
              <a:ext cx="2095500" cy="590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12"/>
            <p:cNvSpPr/>
            <p:nvPr/>
          </p:nvSpPr>
          <p:spPr>
            <a:xfrm>
              <a:off x="9186545" y="3365322"/>
              <a:ext cx="2105025" cy="600075"/>
            </a:xfrm>
            <a:custGeom>
              <a:rect b="b" l="l" r="r" t="t"/>
              <a:pathLst>
                <a:path extrusionOk="0" h="600075" w="2105025">
                  <a:moveTo>
                    <a:pt x="0" y="599744"/>
                  </a:moveTo>
                  <a:lnTo>
                    <a:pt x="2105025" y="599744"/>
                  </a:lnTo>
                  <a:lnTo>
                    <a:pt x="2105025" y="0"/>
                  </a:lnTo>
                  <a:lnTo>
                    <a:pt x="0" y="0"/>
                  </a:lnTo>
                  <a:lnTo>
                    <a:pt x="0" y="599744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12"/>
            <p:cNvSpPr/>
            <p:nvPr/>
          </p:nvSpPr>
          <p:spPr>
            <a:xfrm>
              <a:off x="9165335" y="4102607"/>
              <a:ext cx="2656200" cy="7392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12"/>
            <p:cNvSpPr/>
            <p:nvPr/>
          </p:nvSpPr>
          <p:spPr>
            <a:xfrm>
              <a:off x="9201658" y="4139234"/>
              <a:ext cx="2529900" cy="6135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12"/>
            <p:cNvSpPr/>
            <p:nvPr/>
          </p:nvSpPr>
          <p:spPr>
            <a:xfrm>
              <a:off x="9196832" y="4134535"/>
              <a:ext cx="2539365" cy="622935"/>
            </a:xfrm>
            <a:custGeom>
              <a:rect b="b" l="l" r="r" t="t"/>
              <a:pathLst>
                <a:path extrusionOk="0" h="622935" w="2539365">
                  <a:moveTo>
                    <a:pt x="0" y="622884"/>
                  </a:moveTo>
                  <a:lnTo>
                    <a:pt x="2539364" y="622884"/>
                  </a:lnTo>
                  <a:lnTo>
                    <a:pt x="2539364" y="0"/>
                  </a:lnTo>
                  <a:lnTo>
                    <a:pt x="0" y="0"/>
                  </a:lnTo>
                  <a:lnTo>
                    <a:pt x="0" y="622884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12"/>
            <p:cNvSpPr/>
            <p:nvPr/>
          </p:nvSpPr>
          <p:spPr>
            <a:xfrm>
              <a:off x="9179052" y="4956047"/>
              <a:ext cx="2639700" cy="7164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12"/>
            <p:cNvSpPr/>
            <p:nvPr/>
          </p:nvSpPr>
          <p:spPr>
            <a:xfrm>
              <a:off x="9214484" y="4992192"/>
              <a:ext cx="2514600" cy="5901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12"/>
            <p:cNvSpPr/>
            <p:nvPr/>
          </p:nvSpPr>
          <p:spPr>
            <a:xfrm>
              <a:off x="9209659" y="4987493"/>
              <a:ext cx="2524125" cy="600075"/>
            </a:xfrm>
            <a:custGeom>
              <a:rect b="b" l="l" r="r" t="t"/>
              <a:pathLst>
                <a:path extrusionOk="0" h="600075" w="2524125">
                  <a:moveTo>
                    <a:pt x="0" y="599744"/>
                  </a:moveTo>
                  <a:lnTo>
                    <a:pt x="2524125" y="599744"/>
                  </a:lnTo>
                  <a:lnTo>
                    <a:pt x="2524125" y="0"/>
                  </a:lnTo>
                  <a:lnTo>
                    <a:pt x="0" y="0"/>
                  </a:lnTo>
                  <a:lnTo>
                    <a:pt x="0" y="599744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12"/>
            <p:cNvSpPr/>
            <p:nvPr/>
          </p:nvSpPr>
          <p:spPr>
            <a:xfrm>
              <a:off x="7233920" y="1466850"/>
              <a:ext cx="4806300" cy="9144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12"/>
            <p:cNvSpPr/>
            <p:nvPr/>
          </p:nvSpPr>
          <p:spPr>
            <a:xfrm>
              <a:off x="7224395" y="1457325"/>
              <a:ext cx="4825365" cy="933450"/>
            </a:xfrm>
            <a:custGeom>
              <a:rect b="b" l="l" r="r" t="t"/>
              <a:pathLst>
                <a:path extrusionOk="0" h="933450" w="4825365">
                  <a:moveTo>
                    <a:pt x="0" y="933450"/>
                  </a:moveTo>
                  <a:lnTo>
                    <a:pt x="4825237" y="933450"/>
                  </a:lnTo>
                  <a:lnTo>
                    <a:pt x="4825237" y="0"/>
                  </a:lnTo>
                  <a:lnTo>
                    <a:pt x="0" y="0"/>
                  </a:lnTo>
                  <a:lnTo>
                    <a:pt x="0" y="933450"/>
                  </a:lnTo>
                  <a:close/>
                </a:path>
              </a:pathLst>
            </a:custGeom>
            <a:noFill/>
            <a:ln cap="flat" cmpd="sng" w="19050">
              <a:solidFill>
                <a:srgbClr val="F0BA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0" name="Google Shape;960;p112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0C2D"/>
                </a:solidFill>
                <a:highlight>
                  <a:srgbClr val="FFFFFF"/>
                </a:highlight>
              </a:rPr>
              <a:t>Install Anaconda on Windows</a:t>
            </a:r>
            <a:endParaRPr b="1" sz="180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4325" lvl="0" marL="4572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C2D"/>
              </a:buClr>
              <a:buSzPts val="1350"/>
              <a:buFont typeface="Arial"/>
              <a:buAutoNum type="arabicPeriod"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Head over to </a:t>
            </a: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anaconda.com</a:t>
            </a: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 and download the Anaconda installer.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24" y="1678400"/>
            <a:ext cx="8258101" cy="2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oogle Shape;965;p113"/>
          <p:cNvGrpSpPr/>
          <p:nvPr/>
        </p:nvGrpSpPr>
        <p:grpSpPr>
          <a:xfrm>
            <a:off x="1197864" y="759809"/>
            <a:ext cx="7321950" cy="2800573"/>
            <a:chOff x="1597152" y="1013078"/>
            <a:chExt cx="9762600" cy="3734098"/>
          </a:xfrm>
        </p:grpSpPr>
        <p:sp>
          <p:nvSpPr>
            <p:cNvPr id="966" name="Google Shape;966;p113"/>
            <p:cNvSpPr/>
            <p:nvPr/>
          </p:nvSpPr>
          <p:spPr>
            <a:xfrm>
              <a:off x="1597152" y="1024127"/>
              <a:ext cx="9762600" cy="594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13"/>
            <p:cNvSpPr/>
            <p:nvPr/>
          </p:nvSpPr>
          <p:spPr>
            <a:xfrm>
              <a:off x="1626742" y="1013078"/>
              <a:ext cx="9704070" cy="0"/>
            </a:xfrm>
            <a:custGeom>
              <a:rect b="b" l="l" r="r" t="t"/>
              <a:pathLst>
                <a:path extrusionOk="0" h="120000" w="9704070">
                  <a:moveTo>
                    <a:pt x="0" y="0"/>
                  </a:moveTo>
                  <a:lnTo>
                    <a:pt x="9703689" y="0"/>
                  </a:lnTo>
                </a:path>
              </a:pathLst>
            </a:custGeom>
            <a:noFill/>
            <a:ln cap="flat" cmpd="sng" w="28575">
              <a:solidFill>
                <a:srgbClr val="5858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13"/>
            <p:cNvSpPr/>
            <p:nvPr/>
          </p:nvSpPr>
          <p:spPr>
            <a:xfrm>
              <a:off x="3730752" y="2817876"/>
              <a:ext cx="3198900" cy="1929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13"/>
            <p:cNvSpPr/>
            <p:nvPr/>
          </p:nvSpPr>
          <p:spPr>
            <a:xfrm>
              <a:off x="3767201" y="2854198"/>
              <a:ext cx="3073500" cy="1803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13"/>
            <p:cNvSpPr/>
            <p:nvPr/>
          </p:nvSpPr>
          <p:spPr>
            <a:xfrm>
              <a:off x="3762375" y="2849498"/>
              <a:ext cx="3082925" cy="1812925"/>
            </a:xfrm>
            <a:custGeom>
              <a:rect b="b" l="l" r="r" t="t"/>
              <a:pathLst>
                <a:path extrusionOk="0" h="1812925" w="3082925">
                  <a:moveTo>
                    <a:pt x="0" y="1812925"/>
                  </a:moveTo>
                  <a:lnTo>
                    <a:pt x="3082925" y="1812925"/>
                  </a:lnTo>
                  <a:lnTo>
                    <a:pt x="3082925" y="0"/>
                  </a:lnTo>
                  <a:lnTo>
                    <a:pt x="0" y="0"/>
                  </a:lnTo>
                  <a:lnTo>
                    <a:pt x="0" y="1812925"/>
                  </a:lnTo>
                  <a:close/>
                </a:path>
              </a:pathLst>
            </a:custGeom>
            <a:noFill/>
            <a:ln cap="flat" cmpd="sng" w="9525">
              <a:solidFill>
                <a:srgbClr val="CC9A1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13"/>
            <p:cNvSpPr/>
            <p:nvPr/>
          </p:nvSpPr>
          <p:spPr>
            <a:xfrm>
              <a:off x="7299959" y="3198876"/>
              <a:ext cx="1230000" cy="12558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13"/>
            <p:cNvSpPr/>
            <p:nvPr/>
          </p:nvSpPr>
          <p:spPr>
            <a:xfrm>
              <a:off x="7335266" y="3234689"/>
              <a:ext cx="1104900" cy="11304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13"/>
            <p:cNvSpPr/>
            <p:nvPr/>
          </p:nvSpPr>
          <p:spPr>
            <a:xfrm>
              <a:off x="7330567" y="3229991"/>
              <a:ext cx="1114425" cy="1139825"/>
            </a:xfrm>
            <a:custGeom>
              <a:rect b="b" l="l" r="r" t="t"/>
              <a:pathLst>
                <a:path extrusionOk="0" h="1139825" w="1114425">
                  <a:moveTo>
                    <a:pt x="0" y="1139824"/>
                  </a:moveTo>
                  <a:lnTo>
                    <a:pt x="1114425" y="1139824"/>
                  </a:lnTo>
                  <a:lnTo>
                    <a:pt x="1114425" y="0"/>
                  </a:lnTo>
                  <a:lnTo>
                    <a:pt x="0" y="0"/>
                  </a:lnTo>
                  <a:lnTo>
                    <a:pt x="0" y="1139824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4" name="Google Shape;974;p113"/>
          <p:cNvSpPr txBox="1"/>
          <p:nvPr>
            <p:ph type="title"/>
          </p:nvPr>
        </p:nvSpPr>
        <p:spPr>
          <a:xfrm>
            <a:off x="4254818" y="173546"/>
            <a:ext cx="16611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5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975" name="Google Shape;975;p113"/>
          <p:cNvSpPr txBox="1"/>
          <p:nvPr>
            <p:ph idx="11" type="ftr"/>
          </p:nvPr>
        </p:nvSpPr>
        <p:spPr>
          <a:xfrm>
            <a:off x="6169842" y="3714036"/>
            <a:ext cx="6450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Ripal Ranpara</a:t>
            </a:r>
            <a:endParaRPr/>
          </a:p>
        </p:txBody>
      </p:sp>
      <p:sp>
        <p:nvSpPr>
          <p:cNvPr id="976" name="Google Shape;976;p113"/>
          <p:cNvSpPr txBox="1"/>
          <p:nvPr/>
        </p:nvSpPr>
        <p:spPr>
          <a:xfrm>
            <a:off x="1319307" y="1356322"/>
            <a:ext cx="71151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00">
            <a:sp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A1A"/>
              </a:buClr>
              <a:buSzPts val="2200"/>
              <a:buFont typeface="Arial"/>
              <a:buChar char="•"/>
            </a:pPr>
            <a:r>
              <a:rPr b="1"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Variable-length arguments: </a:t>
            </a: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This used when you need to process unspecified additional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  <a:p>
            <a:pPr indent="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arguments. An asterisk (*) is placed before the variable name in the function declaration.</a:t>
            </a:r>
            <a:endParaRPr sz="150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977" name="Google Shape;977;p113"/>
          <p:cNvSpPr txBox="1"/>
          <p:nvPr/>
        </p:nvSpPr>
        <p:spPr>
          <a:xfrm>
            <a:off x="7700200" y="4478121"/>
            <a:ext cx="397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8/22/2017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14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Python Data Analytics Library</a:t>
            </a:r>
            <a:endParaRPr/>
          </a:p>
        </p:txBody>
      </p:sp>
      <p:sp>
        <p:nvSpPr>
          <p:cNvPr id="983" name="Google Shape;983;p114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25" y="1205800"/>
            <a:ext cx="8258101" cy="35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5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15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Days   </a:t>
            </a:r>
            <a:r>
              <a:rPr lang="en"/>
              <a:t>churn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300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202 </a:t>
            </a:r>
            <a:r>
              <a:rPr lang="en"/>
              <a:t>        </a:t>
            </a:r>
            <a:endParaRPr/>
          </a:p>
        </p:txBody>
      </p:sp>
      <p:pic>
        <p:nvPicPr>
          <p:cNvPr id="991" name="Google Shape;99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000" y="2453175"/>
            <a:ext cx="5790175" cy="25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2. Run the installer to begin the installation process.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900" y="1557175"/>
            <a:ext cx="3943600" cy="309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428528" y="428625"/>
            <a:ext cx="8258100" cy="71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428528" y="1255090"/>
            <a:ext cx="8258100" cy="3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3. Click Next and agree to the license agreement.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00C2D"/>
                </a:solidFill>
                <a:highlight>
                  <a:srgbClr val="FFFFFF"/>
                </a:highlight>
              </a:rPr>
              <a:t>4.    Select the installation type. Choose 'Just Me' if the software will be used by a single user and click Next.</a:t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000C2D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975" y="1824975"/>
            <a:ext cx="4690075" cy="28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